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2" r:id="rId17"/>
    <p:sldId id="273" r:id="rId18"/>
  </p:sldIdLst>
  <p:sldSz cx="9144000" cy="5143500" type="screen16x9"/>
  <p:notesSz cx="6858000" cy="9144000"/>
  <p:embeddedFontLst>
    <p:embeddedFont>
      <p:font typeface="Lato" panose="020F0502020204030203" pitchFamily="34" charset="0"/>
      <p:regular r:id="rId20"/>
      <p:bold r:id="rId21"/>
      <p:italic r:id="rId22"/>
      <p:boldItalic r:id="rId23"/>
    </p:embeddedFont>
    <p:embeddedFont>
      <p:font typeface="Lexend Light" panose="020B0604020202020204" charset="0"/>
      <p:regular r:id="rId24"/>
      <p:bold r:id="rId25"/>
    </p:embeddedFont>
    <p:embeddedFont>
      <p:font typeface="Lexend Medium" panose="020B0604020202020204" charset="0"/>
      <p:regular r:id="rId26"/>
      <p:bold r:id="rId27"/>
    </p:embeddedFont>
    <p:embeddedFont>
      <p:font typeface="Lobster" panose="00000500000000000000" pitchFamily="2" charset="0"/>
      <p:regular r:id="rId28"/>
    </p:embeddedFont>
    <p:embeddedFont>
      <p:font typeface="Raleway" pitchFamily="2" charset="0"/>
      <p:regular r:id="rId29"/>
      <p:bold r:id="rId30"/>
      <p:italic r:id="rId31"/>
      <p:boldItalic r:id="rId32"/>
    </p:embeddedFont>
    <p:embeddedFont>
      <p:font typeface="Raleway SemiBold" pitchFamily="2" charset="0"/>
      <p:regular r:id="rId33"/>
      <p:bold r:id="rId34"/>
      <p:italic r:id="rId35"/>
      <p:boldItalic r:id="rId36"/>
    </p:embeddedFont>
    <p:embeddedFont>
      <p:font typeface="Roboto" panose="020000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nee Garrett" userId="0642247a55a09235" providerId="LiveId" clId="{59B74A83-2B32-4042-9C1D-E53C63337EE5}"/>
    <pc:docChg chg="undo custSel delSld modSld">
      <pc:chgData name="Renee Garrett" userId="0642247a55a09235" providerId="LiveId" clId="{59B74A83-2B32-4042-9C1D-E53C63337EE5}" dt="2024-02-16T15:33:57.232" v="138" actId="47"/>
      <pc:docMkLst>
        <pc:docMk/>
      </pc:docMkLst>
      <pc:sldChg chg="addSp delSp modSp mod">
        <pc:chgData name="Renee Garrett" userId="0642247a55a09235" providerId="LiveId" clId="{59B74A83-2B32-4042-9C1D-E53C63337EE5}" dt="2024-02-16T15:33:11.875" v="135" actId="20577"/>
        <pc:sldMkLst>
          <pc:docMk/>
          <pc:sldMk cId="0" sldId="263"/>
        </pc:sldMkLst>
        <pc:spChg chg="add mod">
          <ac:chgData name="Renee Garrett" userId="0642247a55a09235" providerId="LiveId" clId="{59B74A83-2B32-4042-9C1D-E53C63337EE5}" dt="2024-02-16T15:28:52.770" v="27" actId="1076"/>
          <ac:spMkLst>
            <pc:docMk/>
            <pc:sldMk cId="0" sldId="263"/>
            <ac:spMk id="3" creationId="{00D8AE88-F512-747F-EF3E-A821DCC19DB4}"/>
          </ac:spMkLst>
        </pc:spChg>
        <pc:spChg chg="add mod">
          <ac:chgData name="Renee Garrett" userId="0642247a55a09235" providerId="LiveId" clId="{59B74A83-2B32-4042-9C1D-E53C63337EE5}" dt="2024-02-16T15:28:23.721" v="19" actId="1076"/>
          <ac:spMkLst>
            <pc:docMk/>
            <pc:sldMk cId="0" sldId="263"/>
            <ac:spMk id="5" creationId="{A6024AA1-B429-D17B-7BBC-3E55CCB044B2}"/>
          </ac:spMkLst>
        </pc:spChg>
        <pc:spChg chg="add mod">
          <ac:chgData name="Renee Garrett" userId="0642247a55a09235" providerId="LiveId" clId="{59B74A83-2B32-4042-9C1D-E53C63337EE5}" dt="2024-02-16T15:29:50.840" v="29" actId="767"/>
          <ac:spMkLst>
            <pc:docMk/>
            <pc:sldMk cId="0" sldId="263"/>
            <ac:spMk id="6" creationId="{72738D14-4EF3-0CA9-B539-087C8056E2C8}"/>
          </ac:spMkLst>
        </pc:spChg>
        <pc:spChg chg="add mod">
          <ac:chgData name="Renee Garrett" userId="0642247a55a09235" providerId="LiveId" clId="{59B74A83-2B32-4042-9C1D-E53C63337EE5}" dt="2024-02-16T15:32:31.415" v="130" actId="113"/>
          <ac:spMkLst>
            <pc:docMk/>
            <pc:sldMk cId="0" sldId="263"/>
            <ac:spMk id="7" creationId="{D80E9A8A-DE77-9D05-D2FB-D76432C6E7BD}"/>
          </ac:spMkLst>
        </pc:spChg>
        <pc:spChg chg="add mod">
          <ac:chgData name="Renee Garrett" userId="0642247a55a09235" providerId="LiveId" clId="{59B74A83-2B32-4042-9C1D-E53C63337EE5}" dt="2024-02-16T15:31:29.164" v="59" actId="1035"/>
          <ac:spMkLst>
            <pc:docMk/>
            <pc:sldMk cId="0" sldId="263"/>
            <ac:spMk id="8" creationId="{CE5ACE31-CECA-FA90-F860-6D2BBB54D6A4}"/>
          </ac:spMkLst>
        </pc:spChg>
        <pc:spChg chg="add mod">
          <ac:chgData name="Renee Garrett" userId="0642247a55a09235" providerId="LiveId" clId="{59B74A83-2B32-4042-9C1D-E53C63337EE5}" dt="2024-02-16T15:33:11.875" v="135" actId="20577"/>
          <ac:spMkLst>
            <pc:docMk/>
            <pc:sldMk cId="0" sldId="263"/>
            <ac:spMk id="9" creationId="{9205E813-02C5-8C8C-9CD1-9002663FFD9E}"/>
          </ac:spMkLst>
        </pc:spChg>
        <pc:spChg chg="mod">
          <ac:chgData name="Renee Garrett" userId="0642247a55a09235" providerId="LiveId" clId="{59B74A83-2B32-4042-9C1D-E53C63337EE5}" dt="2024-02-16T15:27:39.997" v="8"/>
          <ac:spMkLst>
            <pc:docMk/>
            <pc:sldMk cId="0" sldId="263"/>
            <ac:spMk id="127" creationId="{00000000-0000-0000-0000-000000000000}"/>
          </ac:spMkLst>
        </pc:spChg>
        <pc:spChg chg="del mod">
          <ac:chgData name="Renee Garrett" userId="0642247a55a09235" providerId="LiveId" clId="{59B74A83-2B32-4042-9C1D-E53C63337EE5}" dt="2024-02-16T15:26:49.847" v="1" actId="478"/>
          <ac:spMkLst>
            <pc:docMk/>
            <pc:sldMk cId="0" sldId="263"/>
            <ac:spMk id="132" creationId="{00000000-0000-0000-0000-000000000000}"/>
          </ac:spMkLst>
        </pc:spChg>
        <pc:grpChg chg="mod">
          <ac:chgData name="Renee Garrett" userId="0642247a55a09235" providerId="LiveId" clId="{59B74A83-2B32-4042-9C1D-E53C63337EE5}" dt="2024-02-16T15:32:59.863" v="133" actId="1076"/>
          <ac:grpSpMkLst>
            <pc:docMk/>
            <pc:sldMk cId="0" sldId="263"/>
            <ac:grpSpMk id="129" creationId="{00000000-0000-0000-0000-000000000000}"/>
          </ac:grpSpMkLst>
        </pc:grpChg>
        <pc:cxnChg chg="add mod">
          <ac:chgData name="Renee Garrett" userId="0642247a55a09235" providerId="LiveId" clId="{59B74A83-2B32-4042-9C1D-E53C63337EE5}" dt="2024-02-16T15:32:56.737" v="132" actId="13822"/>
          <ac:cxnSpMkLst>
            <pc:docMk/>
            <pc:sldMk cId="0" sldId="263"/>
            <ac:cxnSpMk id="11" creationId="{0022185D-ACA8-2E67-A8ED-8F00BCEF78ED}"/>
          </ac:cxnSpMkLst>
        </pc:cxnChg>
      </pc:sldChg>
      <pc:sldChg chg="delSp modSp del mod">
        <pc:chgData name="Renee Garrett" userId="0642247a55a09235" providerId="LiveId" clId="{59B74A83-2B32-4042-9C1D-E53C63337EE5}" dt="2024-02-16T15:33:57.232" v="138" actId="47"/>
        <pc:sldMkLst>
          <pc:docMk/>
          <pc:sldMk cId="0" sldId="270"/>
        </pc:sldMkLst>
        <pc:spChg chg="mod">
          <ac:chgData name="Renee Garrett" userId="0642247a55a09235" providerId="LiveId" clId="{59B74A83-2B32-4042-9C1D-E53C63337EE5}" dt="2024-02-16T15:33:53.911" v="137" actId="6549"/>
          <ac:spMkLst>
            <pc:docMk/>
            <pc:sldMk cId="0" sldId="270"/>
            <ac:spMk id="179" creationId="{00000000-0000-0000-0000-000000000000}"/>
          </ac:spMkLst>
        </pc:spChg>
        <pc:picChg chg="del">
          <ac:chgData name="Renee Garrett" userId="0642247a55a09235" providerId="LiveId" clId="{59B74A83-2B32-4042-9C1D-E53C63337EE5}" dt="2024-02-16T15:33:51.147" v="136" actId="478"/>
          <ac:picMkLst>
            <pc:docMk/>
            <pc:sldMk cId="0" sldId="270"/>
            <ac:picMk id="178"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2.pn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b9b09b02e3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b9b09b02e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b85b32694d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b85b32694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b9b09b02e3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b9b09b02e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b9b09b02e3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b9b09b02e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cb9a0b074_1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cb9a0b074_1_12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cb9a0b074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cb9a0b074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e965474a9_3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e965474a9_3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b9a0b074_1_2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b9a0b074_1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d5b15f0a3_5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723630543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d251bb473_0_6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d251bb473_0_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d251bb473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b9b09b02e3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b9b09b02e3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e965474a9_3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e965474a9_3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b85b32694d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b85b32694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353535"/>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7.xml"/><Relationship Id="rId5" Type="http://schemas.openxmlformats.org/officeDocument/2006/relationships/hyperlink" Target="https://www.bing.com/search?pglt=41&amp;q=youtube&amp;cvid=881310d65ec04b349d40c2a748237029&amp;gs_lcrp=EgZjaHJvbWUqBggAEAAYQDIGCAAQABhAMgYIARBFGDkyBggCEAAYQDIGCAMQLhhAMgYIBBAAGEAyBggFEAAYQDIGCAYQABhAMgYIBxBFGD0yBggIEEUYQdIBCDMyMDdqMGoxqAIAsAIA&amp;FORM=ANNTA1&amp;PC=U531" TargetMode="External"/><Relationship Id="rId4" Type="http://schemas.openxmlformats.org/officeDocument/2006/relationships/hyperlink" Target="https://www.kaggle.com/code/gauravduttakiit/risk-analytics-in-banking-financial-services-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9.jpg"/><Relationship Id="rId5"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61C00"/>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71725" y="630225"/>
            <a:ext cx="6671100"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Risk Analytics in Banking </a:t>
            </a:r>
            <a:endParaRPr/>
          </a:p>
          <a:p>
            <a:pPr marL="0" lvl="0" indent="0" algn="l" rtl="0">
              <a:spcBef>
                <a:spcPts val="0"/>
              </a:spcBef>
              <a:spcAft>
                <a:spcPts val="0"/>
              </a:spcAft>
              <a:buNone/>
            </a:pPr>
            <a:r>
              <a:rPr lang="en"/>
              <a:t>and</a:t>
            </a:r>
            <a:endParaRPr/>
          </a:p>
          <a:p>
            <a:pPr marL="0" lvl="0" indent="0" algn="l" rtl="0">
              <a:spcBef>
                <a:spcPts val="0"/>
              </a:spcBef>
              <a:spcAft>
                <a:spcPts val="0"/>
              </a:spcAft>
              <a:buNone/>
            </a:pPr>
            <a:r>
              <a:rPr lang="en"/>
              <a:t>Financial Services 1 </a:t>
            </a:r>
            <a:endParaRPr/>
          </a:p>
        </p:txBody>
      </p:sp>
      <p:sp>
        <p:nvSpPr>
          <p:cNvPr id="73" name="Google Shape;73;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200" b="1"/>
              <a:t>Predict what are the high risk variables when lending  to a client. </a:t>
            </a:r>
            <a:endParaRPr sz="1200" b="1"/>
          </a:p>
        </p:txBody>
      </p:sp>
      <p:sp>
        <p:nvSpPr>
          <p:cNvPr id="74" name="Google Shape;74;p13"/>
          <p:cNvSpPr txBox="1"/>
          <p:nvPr/>
        </p:nvSpPr>
        <p:spPr>
          <a:xfrm>
            <a:off x="7173150" y="4480150"/>
            <a:ext cx="2445900" cy="40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Lato"/>
                <a:ea typeface="Lato"/>
                <a:cs typeface="Lato"/>
                <a:sym typeface="Lato"/>
              </a:rPr>
              <a:t>AWS PLATFORM</a:t>
            </a:r>
            <a:endParaRPr sz="100">
              <a:solidFill>
                <a:schemeClr val="dk2"/>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Google Shape;147;p22"/>
          <p:cNvPicPr preferRelativeResize="0"/>
          <p:nvPr/>
        </p:nvPicPr>
        <p:blipFill>
          <a:blip r:embed="rId3">
            <a:alphaModFix/>
          </a:blip>
          <a:stretch>
            <a:fillRect/>
          </a:stretch>
        </p:blipFill>
        <p:spPr>
          <a:xfrm>
            <a:off x="1587025" y="857950"/>
            <a:ext cx="5810250" cy="4038600"/>
          </a:xfrm>
          <a:prstGeom prst="rect">
            <a:avLst/>
          </a:prstGeom>
          <a:noFill/>
          <a:ln>
            <a:noFill/>
          </a:ln>
        </p:spPr>
      </p:pic>
      <p:sp>
        <p:nvSpPr>
          <p:cNvPr id="148" name="Google Shape;148;p22"/>
          <p:cNvSpPr txBox="1"/>
          <p:nvPr/>
        </p:nvSpPr>
        <p:spPr>
          <a:xfrm>
            <a:off x="401025" y="178900"/>
            <a:ext cx="4115700" cy="67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2"/>
                </a:solidFill>
                <a:latin typeface="Lato"/>
                <a:ea typeface="Lato"/>
                <a:cs typeface="Lato"/>
                <a:sym typeface="Lato"/>
              </a:rPr>
              <a:t>Name Contrat Type. </a:t>
            </a:r>
            <a:endParaRPr sz="1800">
              <a:solidFill>
                <a:schemeClr val="dk2"/>
              </a:solidFill>
              <a:latin typeface="Lato"/>
              <a:ea typeface="Lato"/>
              <a:cs typeface="Lato"/>
              <a:sym typeface="Lato"/>
            </a:endParaRPr>
          </a:p>
          <a:p>
            <a:pPr marL="0" lvl="0" indent="0" algn="l" rtl="0">
              <a:spcBef>
                <a:spcPts val="0"/>
              </a:spcBef>
              <a:spcAft>
                <a:spcPts val="0"/>
              </a:spcAft>
              <a:buNone/>
            </a:pPr>
            <a:r>
              <a:rPr lang="en" sz="1800">
                <a:solidFill>
                  <a:srgbClr val="A61C00"/>
                </a:solidFill>
                <a:latin typeface="Lato"/>
                <a:ea typeface="Lato"/>
                <a:cs typeface="Lato"/>
                <a:sym typeface="Lato"/>
              </a:rPr>
              <a:t>What type of loan the client requesting.</a:t>
            </a:r>
            <a:endParaRPr sz="1800">
              <a:solidFill>
                <a:srgbClr val="A61C00"/>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3"/>
          <p:cNvSpPr txBox="1"/>
          <p:nvPr/>
        </p:nvSpPr>
        <p:spPr>
          <a:xfrm>
            <a:off x="-45825" y="-128675"/>
            <a:ext cx="98700" cy="18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latin typeface="Lato"/>
              <a:ea typeface="Lato"/>
              <a:cs typeface="Lato"/>
              <a:sym typeface="Lato"/>
            </a:endParaRPr>
          </a:p>
        </p:txBody>
      </p:sp>
      <p:sp>
        <p:nvSpPr>
          <p:cNvPr id="154" name="Google Shape;154;p23"/>
          <p:cNvSpPr txBox="1"/>
          <p:nvPr/>
        </p:nvSpPr>
        <p:spPr>
          <a:xfrm>
            <a:off x="188525" y="192050"/>
            <a:ext cx="8733000" cy="4798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2"/>
              </a:buClr>
              <a:buSzPts val="1100"/>
              <a:buFont typeface="Arial"/>
              <a:buNone/>
            </a:pPr>
            <a:r>
              <a:rPr lang="en" sz="1200">
                <a:solidFill>
                  <a:srgbClr val="0D0D0D"/>
                </a:solidFill>
                <a:highlight>
                  <a:srgbClr val="FFFFFF"/>
                </a:highlight>
                <a:latin typeface="Roboto"/>
                <a:ea typeface="Roboto"/>
                <a:cs typeface="Roboto"/>
                <a:sym typeface="Roboto"/>
              </a:rPr>
              <a:t>During the application intake process, the data analysis reveals several key insights:</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150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Cash Loan vs. Revolving Loans:</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Majority of customers have opted for cash loans.</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Customers who have taken cash loans are less likely to default.</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Code Gender:</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Over 60% of the female population, who have taken the loan, are less likely to default compared to males.</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Male population, comprising half the women population, shows a slightly higher risk.</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Name Type Suite:</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Clients who applied unaccompanied are less likely to default, with a default rate of 8%.</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Name Income Type / Client Profession:</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Safest clients belong to the categories of working individuals, commercial associates, and pensioners, exhibiting low default rates.</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Name Education Type:</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Clients with higher education levels are less likely to default, with a default rate of less than 6%.</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Name Family Status:</a:t>
            </a:r>
            <a:endParaRPr sz="1200">
              <a:solidFill>
                <a:srgbClr val="0D0D0D"/>
              </a:solidFill>
              <a:highlight>
                <a:srgbClr val="FFFFFF"/>
              </a:highlight>
              <a:latin typeface="Roboto"/>
              <a:ea typeface="Roboto"/>
              <a:cs typeface="Roboto"/>
              <a:sym typeface="Roboto"/>
            </a:endParaRPr>
          </a:p>
          <a:p>
            <a:pPr marL="0" lvl="0" indent="0" algn="l" rtl="0">
              <a:spcBef>
                <a:spcPts val="1500"/>
              </a:spcBef>
              <a:spcAft>
                <a:spcPts val="0"/>
              </a:spcAft>
              <a:buNone/>
            </a:pPr>
            <a:endParaRPr sz="1800">
              <a:solidFill>
                <a:schemeClr val="dk2"/>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24"/>
          <p:cNvPicPr preferRelativeResize="0"/>
          <p:nvPr/>
        </p:nvPicPr>
        <p:blipFill>
          <a:blip r:embed="rId3">
            <a:alphaModFix/>
          </a:blip>
          <a:stretch>
            <a:fillRect/>
          </a:stretch>
        </p:blipFill>
        <p:spPr>
          <a:xfrm>
            <a:off x="230575" y="637500"/>
            <a:ext cx="8039350" cy="4629001"/>
          </a:xfrm>
          <a:prstGeom prst="rect">
            <a:avLst/>
          </a:prstGeom>
          <a:noFill/>
          <a:ln>
            <a:noFill/>
          </a:ln>
        </p:spPr>
      </p:pic>
      <p:sp>
        <p:nvSpPr>
          <p:cNvPr id="160" name="Google Shape;160;p24"/>
          <p:cNvSpPr txBox="1"/>
          <p:nvPr/>
        </p:nvSpPr>
        <p:spPr>
          <a:xfrm>
            <a:off x="107025" y="72900"/>
            <a:ext cx="3492600" cy="50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A61C00"/>
                </a:solidFill>
                <a:latin typeface="Lato"/>
                <a:ea typeface="Lato"/>
                <a:cs typeface="Lato"/>
                <a:sym typeface="Lato"/>
              </a:rPr>
              <a:t>Gender Comparison. </a:t>
            </a:r>
            <a:endParaRPr sz="1800">
              <a:solidFill>
                <a:srgbClr val="A61C00"/>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5"/>
          <p:cNvSpPr txBox="1"/>
          <p:nvPr/>
        </p:nvSpPr>
        <p:spPr>
          <a:xfrm>
            <a:off x="287200" y="253675"/>
            <a:ext cx="8140800" cy="4736400"/>
          </a:xfrm>
          <a:prstGeom prst="rect">
            <a:avLst/>
          </a:prstGeom>
          <a:noFill/>
          <a:ln>
            <a:noFill/>
          </a:ln>
        </p:spPr>
        <p:txBody>
          <a:bodyPr spcFirstLastPara="1" wrap="square" lIns="91425" tIns="91425" rIns="91425" bIns="91425" anchor="t" anchorCtr="0">
            <a:noAutofit/>
          </a:bodyPr>
          <a:lstStyle/>
          <a:p>
            <a:pPr marL="457200" lvl="0" indent="-228600" algn="l" rtl="0">
              <a:lnSpc>
                <a:spcPct val="115000"/>
              </a:lnSpc>
              <a:spcBef>
                <a:spcPts val="150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Name Family Status:</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Married families are less likely to default among the clients who are given loans.</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Name Housing Type:</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Clients owning their own house/apartment have a lower default rate (7%).</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Occupation Type:</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Low-skill laborers are the highest defaulters, while core staff, managers, and laborers exhibit lower default rates (7-10%).</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Weekday Appr Process Start:</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No significant effect observed based on the day of the week when the client applied for the previous application.</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Organization Type:</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Transport-related organizations exhibit the highest default rates, while others, business entity type 3, and self-employed individuals are safer to loan to with default rates around 10%.</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Other Observations:</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Clients with loan amounts between 0-1 million are likely to default.</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Majority of customers pay annuities between 0-50k.</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Clients with income less than or equal to 1 million are more likely to apply for loans, with a default risk increasing for those with credit amounts less than 1.5 million.</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Customers with 5 or more children are more likely to default.</a:t>
            </a:r>
            <a:endParaRPr sz="1200">
              <a:solidFill>
                <a:srgbClr val="0D0D0D"/>
              </a:solidFill>
              <a:highlight>
                <a:srgbClr val="FFFFFF"/>
              </a:highlight>
              <a:latin typeface="Roboto"/>
              <a:ea typeface="Roboto"/>
              <a:cs typeface="Roboto"/>
              <a:sym typeface="Roboto"/>
            </a:endParaRPr>
          </a:p>
          <a:p>
            <a:pPr marL="914400" lvl="1" indent="-304800" algn="l" rtl="0">
              <a:lnSpc>
                <a:spcPct val="115000"/>
              </a:lnSpc>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Clients with 1.5 children or fewer are less likely to default when loaned credits.</a:t>
            </a:r>
            <a:endParaRPr sz="1200">
              <a:solidFill>
                <a:srgbClr val="0D0D0D"/>
              </a:solidFill>
              <a:highlight>
                <a:srgbClr val="FFFFFF"/>
              </a:highlight>
              <a:latin typeface="Roboto"/>
              <a:ea typeface="Roboto"/>
              <a:cs typeface="Roboto"/>
              <a:sym typeface="Roboto"/>
            </a:endParaRPr>
          </a:p>
          <a:p>
            <a:pPr marL="0" lvl="0" indent="0" algn="l" rtl="0">
              <a:lnSpc>
                <a:spcPct val="115000"/>
              </a:lnSpc>
              <a:spcBef>
                <a:spcPts val="1500"/>
              </a:spcBef>
              <a:spcAft>
                <a:spcPts val="0"/>
              </a:spcAft>
              <a:buClr>
                <a:schemeClr val="dk2"/>
              </a:buClr>
              <a:buSzPts val="1100"/>
              <a:buFont typeface="Arial"/>
              <a:buNone/>
            </a:pPr>
            <a:r>
              <a:rPr lang="en" sz="1200">
                <a:solidFill>
                  <a:srgbClr val="0D0D0D"/>
                </a:solidFill>
                <a:highlight>
                  <a:srgbClr val="FFFFFF"/>
                </a:highlight>
                <a:latin typeface="Roboto"/>
                <a:ea typeface="Roboto"/>
                <a:cs typeface="Roboto"/>
                <a:sym typeface="Roboto"/>
              </a:rPr>
              <a:t>Conclusion:</a:t>
            </a:r>
            <a:endParaRPr sz="1200">
              <a:solidFill>
                <a:srgbClr val="0D0D0D"/>
              </a:solidFill>
              <a:highlight>
                <a:srgbClr val="FFFFFF"/>
              </a:highlight>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A61C00"/>
        </a:solidFill>
        <a:effectLst/>
      </p:bgPr>
    </p:bg>
    <p:spTree>
      <p:nvGrpSpPr>
        <p:cNvPr id="1" name="Shape 169"/>
        <p:cNvGrpSpPr/>
        <p:nvPr/>
      </p:nvGrpSpPr>
      <p:grpSpPr>
        <a:xfrm>
          <a:off x="0" y="0"/>
          <a:ext cx="0" cy="0"/>
          <a:chOff x="0" y="0"/>
          <a:chExt cx="0" cy="0"/>
        </a:xfrm>
      </p:grpSpPr>
      <p:pic>
        <p:nvPicPr>
          <p:cNvPr id="170" name="Google Shape;170;p26"/>
          <p:cNvPicPr preferRelativeResize="0"/>
          <p:nvPr/>
        </p:nvPicPr>
        <p:blipFill>
          <a:blip r:embed="rId3">
            <a:alphaModFix/>
          </a:blip>
          <a:stretch>
            <a:fillRect/>
          </a:stretch>
        </p:blipFill>
        <p:spPr>
          <a:xfrm>
            <a:off x="4806900" y="162737"/>
            <a:ext cx="4254600" cy="4818038"/>
          </a:xfrm>
          <a:prstGeom prst="rect">
            <a:avLst/>
          </a:prstGeom>
          <a:noFill/>
          <a:ln>
            <a:noFill/>
          </a:ln>
        </p:spPr>
      </p:pic>
      <p:pic>
        <p:nvPicPr>
          <p:cNvPr id="171" name="Google Shape;171;p26" descr="Piece of duct tape sticking a note to the slide"/>
          <p:cNvPicPr preferRelativeResize="0"/>
          <p:nvPr/>
        </p:nvPicPr>
        <p:blipFill rotWithShape="1">
          <a:blip r:embed="rId4">
            <a:alphaModFix/>
          </a:blip>
          <a:srcRect l="9244" t="5926" r="2118" b="10011"/>
          <a:stretch/>
        </p:blipFill>
        <p:spPr>
          <a:xfrm rot="154828">
            <a:off x="6050600" y="147301"/>
            <a:ext cx="2072000" cy="736050"/>
          </a:xfrm>
          <a:prstGeom prst="rect">
            <a:avLst/>
          </a:prstGeom>
          <a:noFill/>
          <a:ln>
            <a:noFill/>
          </a:ln>
        </p:spPr>
      </p:pic>
      <p:sp>
        <p:nvSpPr>
          <p:cNvPr id="172" name="Google Shape;172;p26"/>
          <p:cNvSpPr txBox="1">
            <a:spLocks noGrp="1"/>
          </p:cNvSpPr>
          <p:nvPr>
            <p:ph type="body" idx="4294967295"/>
          </p:nvPr>
        </p:nvSpPr>
        <p:spPr>
          <a:xfrm>
            <a:off x="5217750" y="1177555"/>
            <a:ext cx="3432900" cy="33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sz="1200">
                <a:solidFill>
                  <a:srgbClr val="0D0D0D"/>
                </a:solidFill>
                <a:highlight>
                  <a:srgbClr val="FFFFFF"/>
                </a:highlight>
                <a:latin typeface="Roboto"/>
                <a:ea typeface="Roboto"/>
                <a:cs typeface="Roboto"/>
                <a:sym typeface="Roboto"/>
              </a:rPr>
              <a:t>Conclusion:</a:t>
            </a:r>
            <a:endParaRPr sz="1200">
              <a:solidFill>
                <a:srgbClr val="0D0D0D"/>
              </a:solidFill>
              <a:highlight>
                <a:srgbClr val="FFFFFF"/>
              </a:highlight>
              <a:latin typeface="Roboto"/>
              <a:ea typeface="Roboto"/>
              <a:cs typeface="Roboto"/>
              <a:sym typeface="Roboto"/>
            </a:endParaRPr>
          </a:p>
          <a:p>
            <a:pPr marL="457200" lvl="0" indent="0" algn="l" rtl="0">
              <a:spcBef>
                <a:spcPts val="1600"/>
              </a:spcBef>
              <a:spcAft>
                <a:spcPts val="0"/>
              </a:spcAft>
              <a:buNone/>
            </a:pPr>
            <a:r>
              <a:rPr lang="en" sz="1200">
                <a:solidFill>
                  <a:srgbClr val="0D0D0D"/>
                </a:solidFill>
                <a:highlight>
                  <a:srgbClr val="FFFFFF"/>
                </a:highlight>
                <a:latin typeface="Roboto"/>
                <a:ea typeface="Roboto"/>
                <a:cs typeface="Roboto"/>
                <a:sym typeface="Roboto"/>
              </a:rPr>
              <a:t>Clients who can afford annuities of around 100k are likely to get the loan, which falls within the "safe zone" of less than 2 million. In comparing merged data, it's noted that applications requiring repairs may lead to cancellations by clients, as there is an equal representation of refusals and cancellations.</a:t>
            </a:r>
            <a:endParaRPr sz="1200">
              <a:latin typeface="Raleway"/>
              <a:ea typeface="Raleway"/>
              <a:cs typeface="Raleway"/>
              <a:sym typeface="Raleway"/>
            </a:endParaRPr>
          </a:p>
          <a:p>
            <a:pPr marL="457200" lvl="0" indent="0" algn="l" rtl="0">
              <a:spcBef>
                <a:spcPts val="1000"/>
              </a:spcBef>
              <a:spcAft>
                <a:spcPts val="0"/>
              </a:spcAft>
              <a:buNone/>
            </a:pPr>
            <a:endParaRPr sz="1200">
              <a:latin typeface="Raleway"/>
              <a:ea typeface="Raleway"/>
              <a:cs typeface="Raleway"/>
              <a:sym typeface="Raleway"/>
            </a:endParaRPr>
          </a:p>
          <a:p>
            <a:pPr marL="0" lvl="0" indent="0" algn="l" rtl="0">
              <a:spcBef>
                <a:spcPts val="1000"/>
              </a:spcBef>
              <a:spcAft>
                <a:spcPts val="0"/>
              </a:spcAft>
              <a:buNone/>
            </a:pPr>
            <a:endParaRPr sz="1200">
              <a:latin typeface="Raleway"/>
              <a:ea typeface="Raleway"/>
              <a:cs typeface="Raleway"/>
              <a:sym typeface="Raleway"/>
            </a:endParaRPr>
          </a:p>
          <a:p>
            <a:pPr marL="457200" lvl="0" indent="0" algn="l" rtl="0">
              <a:spcBef>
                <a:spcPts val="1000"/>
              </a:spcBef>
              <a:spcAft>
                <a:spcPts val="0"/>
              </a:spcAft>
              <a:buNone/>
            </a:pPr>
            <a:endParaRPr sz="1200">
              <a:latin typeface="Raleway"/>
              <a:ea typeface="Raleway"/>
              <a:cs typeface="Raleway"/>
              <a:sym typeface="Raleway"/>
            </a:endParaRPr>
          </a:p>
          <a:p>
            <a:pPr marL="457200" lvl="0" indent="0" algn="l" rtl="0">
              <a:spcBef>
                <a:spcPts val="1000"/>
              </a:spcBef>
              <a:spcAft>
                <a:spcPts val="0"/>
              </a:spcAft>
              <a:buNone/>
            </a:pPr>
            <a:endParaRPr sz="1400" b="1">
              <a:solidFill>
                <a:schemeClr val="dk1"/>
              </a:solidFill>
              <a:latin typeface="Raleway"/>
              <a:ea typeface="Raleway"/>
              <a:cs typeface="Raleway"/>
              <a:sym typeface="Raleway"/>
            </a:endParaRPr>
          </a:p>
          <a:p>
            <a:pPr marL="457200" lvl="0" indent="0" algn="l" rtl="0">
              <a:spcBef>
                <a:spcPts val="1000"/>
              </a:spcBef>
              <a:spcAft>
                <a:spcPts val="1000"/>
              </a:spcAft>
              <a:buNone/>
            </a:pPr>
            <a:endParaRPr sz="1400" b="1">
              <a:solidFill>
                <a:schemeClr val="dk1"/>
              </a:solidFill>
              <a:latin typeface="Raleway"/>
              <a:ea typeface="Raleway"/>
              <a:cs typeface="Raleway"/>
              <a:sym typeface="Raleway"/>
            </a:endParaRPr>
          </a:p>
        </p:txBody>
      </p:sp>
      <p:pic>
        <p:nvPicPr>
          <p:cNvPr id="173" name="Google Shape;173;p26"/>
          <p:cNvPicPr preferRelativeResize="0"/>
          <p:nvPr/>
        </p:nvPicPr>
        <p:blipFill>
          <a:blip r:embed="rId5">
            <a:alphaModFix/>
          </a:blip>
          <a:stretch>
            <a:fillRect/>
          </a:stretch>
        </p:blipFill>
        <p:spPr>
          <a:xfrm>
            <a:off x="110500" y="1259750"/>
            <a:ext cx="4743476" cy="2686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
        <p:cNvGrpSpPr/>
        <p:nvPr/>
      </p:nvGrpSpPr>
      <p:grpSpPr>
        <a:xfrm>
          <a:off x="0" y="0"/>
          <a:ext cx="0" cy="0"/>
          <a:chOff x="0" y="0"/>
          <a:chExt cx="0" cy="0"/>
        </a:xfrm>
      </p:grpSpPr>
      <p:sp>
        <p:nvSpPr>
          <p:cNvPr id="185" name="Google Shape;185;p28"/>
          <p:cNvSpPr txBox="1">
            <a:spLocks noGrp="1"/>
          </p:cNvSpPr>
          <p:nvPr>
            <p:ph type="subTitle" idx="1"/>
          </p:nvPr>
        </p:nvSpPr>
        <p:spPr>
          <a:xfrm>
            <a:off x="0" y="-68050"/>
            <a:ext cx="2522400" cy="15711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3000" b="1">
                <a:solidFill>
                  <a:srgbClr val="A61C00"/>
                </a:solidFill>
              </a:rPr>
              <a:t>FLAG.</a:t>
            </a:r>
            <a:endParaRPr sz="3000" b="1">
              <a:solidFill>
                <a:srgbClr val="A61C00"/>
              </a:solidFill>
            </a:endParaRPr>
          </a:p>
          <a:p>
            <a:pPr marL="0" lvl="0" indent="0" algn="l" rtl="0">
              <a:lnSpc>
                <a:spcPct val="115000"/>
              </a:lnSpc>
              <a:spcBef>
                <a:spcPts val="1600"/>
              </a:spcBef>
              <a:spcAft>
                <a:spcPts val="1600"/>
              </a:spcAft>
              <a:buNone/>
            </a:pPr>
            <a:endParaRPr sz="1800"/>
          </a:p>
        </p:txBody>
      </p:sp>
      <p:sp>
        <p:nvSpPr>
          <p:cNvPr id="186" name="Google Shape;186;p28"/>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i="1">
              <a:solidFill>
                <a:schemeClr val="lt2"/>
              </a:solidFill>
              <a:latin typeface="Lato"/>
              <a:ea typeface="Lato"/>
              <a:cs typeface="Lato"/>
              <a:sym typeface="Lato"/>
            </a:endParaRPr>
          </a:p>
        </p:txBody>
      </p:sp>
      <p:pic>
        <p:nvPicPr>
          <p:cNvPr id="187" name="Google Shape;187;p28"/>
          <p:cNvPicPr preferRelativeResize="0"/>
          <p:nvPr/>
        </p:nvPicPr>
        <p:blipFill>
          <a:blip r:embed="rId3">
            <a:alphaModFix/>
          </a:blip>
          <a:stretch>
            <a:fillRect/>
          </a:stretch>
        </p:blipFill>
        <p:spPr>
          <a:xfrm>
            <a:off x="46250" y="1025550"/>
            <a:ext cx="4525749" cy="3569600"/>
          </a:xfrm>
          <a:prstGeom prst="rect">
            <a:avLst/>
          </a:prstGeom>
          <a:noFill/>
          <a:ln>
            <a:noFill/>
          </a:ln>
        </p:spPr>
      </p:pic>
      <p:pic>
        <p:nvPicPr>
          <p:cNvPr id="188" name="Google Shape;188;p28"/>
          <p:cNvPicPr preferRelativeResize="0"/>
          <p:nvPr/>
        </p:nvPicPr>
        <p:blipFill rotWithShape="1">
          <a:blip r:embed="rId4">
            <a:alphaModFix/>
          </a:blip>
          <a:srcRect l="1729" t="6746" b="20862"/>
          <a:stretch/>
        </p:blipFill>
        <p:spPr>
          <a:xfrm>
            <a:off x="4488725" y="0"/>
            <a:ext cx="4655272" cy="514350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D7E6B"/>
        </a:solidFill>
        <a:effectLst/>
      </p:bgPr>
    </p:bg>
    <p:spTree>
      <p:nvGrpSpPr>
        <p:cNvPr id="1" name="Shape 192"/>
        <p:cNvGrpSpPr/>
        <p:nvPr/>
      </p:nvGrpSpPr>
      <p:grpSpPr>
        <a:xfrm>
          <a:off x="0" y="0"/>
          <a:ext cx="0" cy="0"/>
          <a:chOff x="0" y="0"/>
          <a:chExt cx="0" cy="0"/>
        </a:xfrm>
      </p:grpSpPr>
      <p:sp>
        <p:nvSpPr>
          <p:cNvPr id="193" name="Google Shape;193;p29"/>
          <p:cNvSpPr txBox="1"/>
          <p:nvPr/>
        </p:nvSpPr>
        <p:spPr>
          <a:xfrm>
            <a:off x="270300" y="84425"/>
            <a:ext cx="8461200" cy="4865400"/>
          </a:xfrm>
          <a:prstGeom prst="rect">
            <a:avLst/>
          </a:prstGeom>
          <a:solidFill>
            <a:schemeClr val="lt1"/>
          </a:solid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200">
                <a:solidFill>
                  <a:srgbClr val="0D0D0D"/>
                </a:solidFill>
                <a:highlight>
                  <a:srgbClr val="FFFFFF"/>
                </a:highlight>
                <a:latin typeface="Roboto"/>
                <a:ea typeface="Roboto"/>
                <a:cs typeface="Roboto"/>
                <a:sym typeface="Roboto"/>
              </a:rPr>
              <a:t>Based on the data analysis, here are some concise recommendations:</a:t>
            </a:r>
            <a:endParaRPr sz="1200">
              <a:solidFill>
                <a:srgbClr val="0D0D0D"/>
              </a:solidFill>
              <a:highlight>
                <a:srgbClr val="FFFFFF"/>
              </a:highlight>
              <a:latin typeface="Roboto"/>
              <a:ea typeface="Roboto"/>
              <a:cs typeface="Roboto"/>
              <a:sym typeface="Roboto"/>
            </a:endParaRPr>
          </a:p>
          <a:p>
            <a:pPr marL="457200" lvl="0" indent="-228600" algn="l" rtl="0">
              <a:lnSpc>
                <a:spcPct val="115000"/>
              </a:lnSpc>
              <a:spcBef>
                <a:spcPts val="1500"/>
              </a:spcBef>
              <a:spcAft>
                <a:spcPts val="0"/>
              </a:spcAft>
              <a:buClr>
                <a:srgbClr val="0D0D0D"/>
              </a:buClr>
              <a:buSzPts val="1200"/>
              <a:buFont typeface="Roboto"/>
              <a:buNone/>
            </a:pPr>
            <a:r>
              <a:rPr lang="en" sz="1200">
                <a:solidFill>
                  <a:srgbClr val="0D0D0D"/>
                </a:solidFill>
                <a:highlight>
                  <a:srgbClr val="FFFFFF"/>
                </a:highlight>
                <a:latin typeface="Roboto"/>
                <a:ea typeface="Roboto"/>
                <a:cs typeface="Roboto"/>
                <a:sym typeface="Roboto"/>
              </a:rPr>
              <a:t>Ta</a:t>
            </a:r>
            <a:r>
              <a:rPr lang="en" sz="1000">
                <a:solidFill>
                  <a:srgbClr val="0D0D0D"/>
                </a:solidFill>
                <a:highlight>
                  <a:srgbClr val="FFFFFF"/>
                </a:highlight>
                <a:latin typeface="Roboto"/>
                <a:ea typeface="Roboto"/>
                <a:cs typeface="Roboto"/>
                <a:sym typeface="Roboto"/>
              </a:rPr>
              <a:t>ilored Loan Products:</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Develop loan products tailored to the preferences of cash loan customers, who show lower default rates.</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Gender-Specific Strategies:</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Implement gender-specific strategies to attract male customers while mitigating their slightly higher default risk.</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Client Accompaniment:</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Encourage client accompaniment during the application process to reduce default rates, especially for unaccompanied applicants.</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Occupation-Based Risk Assessment:</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Assess default risk based on occupation and adjust loan terms accordingly.</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Family Status Consideration:</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Offer incentives to married families, who exhibit lower default rates, to attract more of them.</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Housing Status Verification:</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Verify housing status and offer favorable terms to clients owning their own homes, as they have lower default rates.</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Income Verification:</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Prioritize clients with higher incomes, as they are less likely to default on loans.</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Children Dependence:</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Consider the number of dependent children when assessing loan applications.</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Loan Amount Limitations:</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Limit loan amounts for clients with higher default risks, particularly those with loan amounts between 0-1 million.</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Client Support and Communication:</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Provide support during the application process, especially for applications requiring repairs, to minimize cancellations and refusals.</a:t>
            </a:r>
            <a:endParaRPr sz="1000">
              <a:solidFill>
                <a:srgbClr val="0D0D0D"/>
              </a:solidFill>
              <a:highlight>
                <a:srgbClr val="FFFFFF"/>
              </a:highlight>
              <a:latin typeface="Roboto"/>
              <a:ea typeface="Roboto"/>
              <a:cs typeface="Roboto"/>
              <a:sym typeface="Roboto"/>
            </a:endParaRPr>
          </a:p>
          <a:p>
            <a:pPr marL="457200" lvl="0" indent="-228600" algn="l" rtl="0">
              <a:lnSpc>
                <a:spcPct val="115000"/>
              </a:lnSpc>
              <a:spcBef>
                <a:spcPts val="0"/>
              </a:spcBef>
              <a:spcAft>
                <a:spcPts val="0"/>
              </a:spcAft>
              <a:buClr>
                <a:srgbClr val="0D0D0D"/>
              </a:buClr>
              <a:buSzPts val="1000"/>
              <a:buFont typeface="Roboto"/>
              <a:buNone/>
            </a:pPr>
            <a:r>
              <a:rPr lang="en" sz="1000">
                <a:solidFill>
                  <a:srgbClr val="0D0D0D"/>
                </a:solidFill>
                <a:highlight>
                  <a:srgbClr val="FFFFFF"/>
                </a:highlight>
                <a:latin typeface="Roboto"/>
                <a:ea typeface="Roboto"/>
                <a:cs typeface="Roboto"/>
                <a:sym typeface="Roboto"/>
              </a:rPr>
              <a:t>Continuous Monitoring:</a:t>
            </a:r>
            <a:endParaRPr sz="1000">
              <a:solidFill>
                <a:srgbClr val="0D0D0D"/>
              </a:solidFill>
              <a:highlight>
                <a:srgbClr val="FFFFFF"/>
              </a:highlight>
              <a:latin typeface="Roboto"/>
              <a:ea typeface="Roboto"/>
              <a:cs typeface="Roboto"/>
              <a:sym typeface="Roboto"/>
            </a:endParaRPr>
          </a:p>
          <a:p>
            <a:pPr marL="914400" lvl="1" indent="-292100" algn="l" rtl="0">
              <a:lnSpc>
                <a:spcPct val="115000"/>
              </a:lnSpc>
              <a:spcBef>
                <a:spcPts val="0"/>
              </a:spcBef>
              <a:spcAft>
                <a:spcPts val="0"/>
              </a:spcAft>
              <a:buClr>
                <a:srgbClr val="0D0D0D"/>
              </a:buClr>
              <a:buSzPts val="1000"/>
              <a:buFont typeface="Roboto"/>
              <a:buChar char="●"/>
            </a:pPr>
            <a:r>
              <a:rPr lang="en" sz="1000">
                <a:solidFill>
                  <a:srgbClr val="0D0D0D"/>
                </a:solidFill>
                <a:highlight>
                  <a:srgbClr val="FFFFFF"/>
                </a:highlight>
                <a:latin typeface="Roboto"/>
                <a:ea typeface="Roboto"/>
                <a:cs typeface="Roboto"/>
                <a:sym typeface="Roboto"/>
              </a:rPr>
              <a:t>Monitor loan performance regularly and adjust lending strategies based on emerging trends to minimize default risks.</a:t>
            </a:r>
            <a:endParaRPr sz="1000">
              <a:solidFill>
                <a:srgbClr val="0D0D0D"/>
              </a:solidFill>
              <a:highlight>
                <a:srgbClr val="FFFFFF"/>
              </a:highlight>
              <a:latin typeface="Roboto"/>
              <a:ea typeface="Roboto"/>
              <a:cs typeface="Roboto"/>
              <a:sym typeface="Roboto"/>
            </a:endParaRPr>
          </a:p>
          <a:p>
            <a:pPr marL="0" lvl="0" indent="0" algn="l" rtl="0">
              <a:lnSpc>
                <a:spcPct val="115000"/>
              </a:lnSpc>
              <a:spcBef>
                <a:spcPts val="1500"/>
              </a:spcBef>
              <a:spcAft>
                <a:spcPts val="0"/>
              </a:spcAft>
              <a:buNone/>
            </a:pPr>
            <a:r>
              <a:rPr lang="en" sz="1000">
                <a:solidFill>
                  <a:srgbClr val="0D0D0D"/>
                </a:solidFill>
                <a:highlight>
                  <a:srgbClr val="FFFFFF"/>
                </a:highlight>
                <a:latin typeface="Roboto"/>
                <a:ea typeface="Roboto"/>
                <a:cs typeface="Roboto"/>
                <a:sym typeface="Roboto"/>
              </a:rPr>
              <a:t>Implementing these recommendations can help optimize lending practices and improve portfolio performance.</a:t>
            </a:r>
            <a:endParaRPr sz="1000">
              <a:solidFill>
                <a:srgbClr val="0D0D0D"/>
              </a:solidFill>
              <a:highlight>
                <a:srgbClr val="FFFFFF"/>
              </a:highlight>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pic>
        <p:nvPicPr>
          <p:cNvPr id="198" name="Google Shape;198;p30"/>
          <p:cNvPicPr preferRelativeResize="0"/>
          <p:nvPr/>
        </p:nvPicPr>
        <p:blipFill rotWithShape="1">
          <a:blip r:embed="rId3">
            <a:alphaModFix/>
          </a:blip>
          <a:srcRect l="2132" t="6554" r="6751" b="14093"/>
          <a:stretch/>
        </p:blipFill>
        <p:spPr>
          <a:xfrm>
            <a:off x="0" y="0"/>
            <a:ext cx="9144001" cy="5143500"/>
          </a:xfrm>
          <a:prstGeom prst="rect">
            <a:avLst/>
          </a:prstGeom>
          <a:noFill/>
          <a:ln>
            <a:noFill/>
          </a:ln>
        </p:spPr>
      </p:pic>
      <p:sp>
        <p:nvSpPr>
          <p:cNvPr id="199" name="Google Shape;199;p30"/>
          <p:cNvSpPr txBox="1">
            <a:spLocks noGrp="1"/>
          </p:cNvSpPr>
          <p:nvPr>
            <p:ph type="title"/>
          </p:nvPr>
        </p:nvSpPr>
        <p:spPr>
          <a:xfrm>
            <a:off x="260849" y="786150"/>
            <a:ext cx="8622300" cy="3835500"/>
          </a:xfrm>
          <a:prstGeom prst="rect">
            <a:avLst/>
          </a:prstGeom>
          <a:solidFill>
            <a:srgbClr val="9E9E9E">
              <a:alpha val="0"/>
            </a:srgbClr>
          </a:solid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A61C00"/>
                </a:solidFill>
              </a:rPr>
              <a:t>References:</a:t>
            </a:r>
            <a:endParaRPr>
              <a:solidFill>
                <a:srgbClr val="A61C00"/>
              </a:solidFill>
            </a:endParaRPr>
          </a:p>
          <a:p>
            <a:pPr marL="0" lvl="0" indent="0" algn="l" rtl="0">
              <a:spcBef>
                <a:spcPts val="0"/>
              </a:spcBef>
              <a:spcAft>
                <a:spcPts val="0"/>
              </a:spcAft>
              <a:buNone/>
            </a:pPr>
            <a:endParaRPr/>
          </a:p>
          <a:p>
            <a:pPr marL="914400" lvl="0" indent="457200" algn="l" rtl="0">
              <a:spcBef>
                <a:spcPts val="0"/>
              </a:spcBef>
              <a:spcAft>
                <a:spcPts val="0"/>
              </a:spcAft>
              <a:buNone/>
            </a:pPr>
            <a:r>
              <a:rPr lang="en" sz="2400"/>
              <a:t>Data set:</a:t>
            </a:r>
            <a:endParaRPr sz="2400"/>
          </a:p>
          <a:p>
            <a:pPr marL="2286000" lvl="0" indent="457200" algn="l" rtl="0">
              <a:spcBef>
                <a:spcPts val="0"/>
              </a:spcBef>
              <a:spcAft>
                <a:spcPts val="0"/>
              </a:spcAft>
              <a:buNone/>
            </a:pPr>
            <a:r>
              <a:rPr lang="en" sz="1100" b="0" u="sng">
                <a:solidFill>
                  <a:schemeClr val="hlink"/>
                </a:solidFill>
                <a:latin typeface="Arial"/>
                <a:ea typeface="Arial"/>
                <a:cs typeface="Arial"/>
                <a:sym typeface="Arial"/>
                <a:hlinkClick r:id="rId4"/>
              </a:rPr>
              <a:t>Risk Analytics In Banking &amp; Financial Services 1 | Kaggle</a:t>
            </a:r>
            <a:endParaRPr/>
          </a:p>
          <a:p>
            <a:pPr marL="2286000" lvl="0" indent="457200" algn="l" rtl="0">
              <a:spcBef>
                <a:spcPts val="0"/>
              </a:spcBef>
              <a:spcAft>
                <a:spcPts val="0"/>
              </a:spcAft>
              <a:buNone/>
            </a:pPr>
            <a:r>
              <a:rPr lang="en" sz="1100" b="0" u="sng">
                <a:solidFill>
                  <a:schemeClr val="hlink"/>
                </a:solidFill>
                <a:latin typeface="Arial"/>
                <a:ea typeface="Arial"/>
                <a:cs typeface="Arial"/>
                <a:sym typeface="Arial"/>
                <a:hlinkClick r:id="rId5"/>
              </a:rPr>
              <a:t>youtube - Search (bing.com)</a:t>
            </a:r>
            <a:endParaRPr/>
          </a:p>
          <a:p>
            <a:pPr marL="228600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CC4125"/>
        </a:solidFill>
        <a:effectLst/>
      </p:bgPr>
    </p:bg>
    <p:spTree>
      <p:nvGrpSpPr>
        <p:cNvPr id="1" name="Shape 78"/>
        <p:cNvGrpSpPr/>
        <p:nvPr/>
      </p:nvGrpSpPr>
      <p:grpSpPr>
        <a:xfrm>
          <a:off x="0" y="0"/>
          <a:ext cx="0" cy="0"/>
          <a:chOff x="0" y="0"/>
          <a:chExt cx="0" cy="0"/>
        </a:xfrm>
      </p:grpSpPr>
      <p:pic>
        <p:nvPicPr>
          <p:cNvPr id="79" name="Google Shape;79;p14"/>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80" name="Google Shape;80;p14"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81" name="Google Shape;81;p14"/>
          <p:cNvSpPr txBox="1"/>
          <p:nvPr/>
        </p:nvSpPr>
        <p:spPr>
          <a:xfrm>
            <a:off x="3084150" y="6111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rgbClr val="A61C00"/>
                </a:solidFill>
                <a:latin typeface="Raleway"/>
                <a:ea typeface="Raleway"/>
                <a:cs typeface="Raleway"/>
                <a:sym typeface="Raleway"/>
              </a:rPr>
              <a:t>Presentor: Renee’ Garrett</a:t>
            </a:r>
            <a:endParaRPr sz="1800" b="1">
              <a:solidFill>
                <a:srgbClr val="A61C00"/>
              </a:solidFill>
              <a:latin typeface="Raleway"/>
              <a:ea typeface="Raleway"/>
              <a:cs typeface="Raleway"/>
              <a:sym typeface="Raleway"/>
            </a:endParaRPr>
          </a:p>
        </p:txBody>
      </p:sp>
      <p:sp>
        <p:nvSpPr>
          <p:cNvPr id="82" name="Google Shape;82;p14"/>
          <p:cNvSpPr txBox="1"/>
          <p:nvPr/>
        </p:nvSpPr>
        <p:spPr>
          <a:xfrm>
            <a:off x="3084150" y="3724125"/>
            <a:ext cx="3432900" cy="1012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050">
                <a:solidFill>
                  <a:schemeClr val="dk2"/>
                </a:solidFill>
                <a:highlight>
                  <a:srgbClr val="FFFFFF"/>
                </a:highlight>
                <a:latin typeface="Roboto"/>
                <a:ea typeface="Roboto"/>
                <a:cs typeface="Roboto"/>
                <a:sym typeface="Roboto"/>
              </a:rPr>
              <a:t>www.linkedin.com/in/renee-garrett-42941963</a:t>
            </a:r>
            <a:endParaRPr sz="1200">
              <a:solidFill>
                <a:schemeClr val="dk2"/>
              </a:solidFill>
              <a:latin typeface="Raleway"/>
              <a:ea typeface="Raleway"/>
              <a:cs typeface="Raleway"/>
              <a:sym typeface="Raleway"/>
            </a:endParaRPr>
          </a:p>
        </p:txBody>
      </p:sp>
      <p:pic>
        <p:nvPicPr>
          <p:cNvPr id="83" name="Google Shape;83;p14"/>
          <p:cNvPicPr preferRelativeResize="0"/>
          <p:nvPr/>
        </p:nvPicPr>
        <p:blipFill rotWithShape="1">
          <a:blip r:embed="rId5">
            <a:alphaModFix/>
          </a:blip>
          <a:srcRect l="6524" t="5251" b="5438"/>
          <a:stretch/>
        </p:blipFill>
        <p:spPr>
          <a:xfrm>
            <a:off x="3642325" y="1526325"/>
            <a:ext cx="1744575" cy="2096875"/>
          </a:xfrm>
          <a:prstGeom prst="rect">
            <a:avLst/>
          </a:prstGeom>
          <a:noFill/>
          <a:ln>
            <a:noFill/>
          </a:ln>
        </p:spPr>
      </p:pic>
      <p:sp>
        <p:nvSpPr>
          <p:cNvPr id="84" name="Google Shape;84;p14"/>
          <p:cNvSpPr txBox="1"/>
          <p:nvPr/>
        </p:nvSpPr>
        <p:spPr>
          <a:xfrm>
            <a:off x="2752025" y="3876525"/>
            <a:ext cx="3688800" cy="870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chemeClr val="dk2"/>
              </a:buClr>
              <a:buSzPts val="1100"/>
              <a:buFont typeface="Arial"/>
              <a:buNone/>
            </a:pPr>
            <a:r>
              <a:rPr lang="en" sz="1200">
                <a:solidFill>
                  <a:schemeClr val="dk2"/>
                </a:solidFill>
                <a:latin typeface="Lato"/>
                <a:ea typeface="Lato"/>
                <a:cs typeface="Lato"/>
                <a:sym typeface="Lato"/>
              </a:rPr>
              <a:t>Student at the Institute of Data</a:t>
            </a:r>
            <a:endParaRPr sz="1200">
              <a:solidFill>
                <a:schemeClr val="dk2"/>
              </a:solidFill>
              <a:latin typeface="Lato"/>
              <a:ea typeface="Lato"/>
              <a:cs typeface="Lato"/>
              <a:sym typeface="Lato"/>
            </a:endParaRPr>
          </a:p>
          <a:p>
            <a:pPr marL="0" lvl="0" indent="0" algn="ctr" rtl="0">
              <a:spcBef>
                <a:spcPts val="0"/>
              </a:spcBef>
              <a:spcAft>
                <a:spcPts val="0"/>
              </a:spcAft>
              <a:buClr>
                <a:schemeClr val="dk2"/>
              </a:buClr>
              <a:buSzPts val="1100"/>
              <a:buFont typeface="Arial"/>
              <a:buNone/>
            </a:pPr>
            <a:r>
              <a:rPr lang="en" sz="1200">
                <a:solidFill>
                  <a:schemeClr val="dk2"/>
                </a:solidFill>
                <a:latin typeface="Lato"/>
                <a:ea typeface="Lato"/>
                <a:cs typeface="Lato"/>
                <a:sym typeface="Lato"/>
              </a:rPr>
              <a:t>Science, Possessing a background in corporate banking  investigation.</a:t>
            </a:r>
            <a:endParaRPr sz="1200">
              <a:solidFill>
                <a:schemeClr val="dk2"/>
              </a:solidFill>
              <a:latin typeface="Lato"/>
              <a:ea typeface="Lato"/>
              <a:cs typeface="Lato"/>
              <a:sym typeface="Lato"/>
            </a:endParaRPr>
          </a:p>
          <a:p>
            <a:pPr marL="0" lvl="0" indent="0" algn="l" rtl="0">
              <a:spcBef>
                <a:spcPts val="0"/>
              </a:spcBef>
              <a:spcAft>
                <a:spcPts val="0"/>
              </a:spcAft>
              <a:buNone/>
            </a:pPr>
            <a:endParaRPr sz="1800">
              <a:solidFill>
                <a:schemeClr val="dk2"/>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5"/>
          <p:cNvSpPr txBox="1">
            <a:spLocks noGrp="1"/>
          </p:cNvSpPr>
          <p:nvPr>
            <p:ph type="title" idx="4294967295"/>
          </p:nvPr>
        </p:nvSpPr>
        <p:spPr>
          <a:xfrm>
            <a:off x="535775" y="71215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rgbClr val="CC4125"/>
                </a:solidFill>
              </a:rPr>
              <a:t>Objective:</a:t>
            </a:r>
            <a:endParaRPr sz="2400">
              <a:solidFill>
                <a:srgbClr val="CC4125"/>
              </a:solidFill>
            </a:endParaRPr>
          </a:p>
        </p:txBody>
      </p:sp>
      <p:sp>
        <p:nvSpPr>
          <p:cNvPr id="90" name="Google Shape;90;p15"/>
          <p:cNvSpPr txBox="1">
            <a:spLocks noGrp="1"/>
          </p:cNvSpPr>
          <p:nvPr>
            <p:ph type="title" idx="4294967295"/>
          </p:nvPr>
        </p:nvSpPr>
        <p:spPr>
          <a:xfrm>
            <a:off x="271250" y="1480150"/>
            <a:ext cx="6229200" cy="3067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500" b="0">
                <a:solidFill>
                  <a:srgbClr val="0D0D0D"/>
                </a:solidFill>
                <a:highlight>
                  <a:srgbClr val="FFFFFF"/>
                </a:highlight>
                <a:latin typeface="Roboto"/>
                <a:ea typeface="Roboto"/>
                <a:cs typeface="Roboto"/>
                <a:sym typeface="Roboto"/>
              </a:rPr>
              <a:t>Perform </a:t>
            </a:r>
            <a:r>
              <a:rPr lang="en" sz="1500" b="0">
                <a:solidFill>
                  <a:srgbClr val="CC4125"/>
                </a:solidFill>
                <a:highlight>
                  <a:srgbClr val="FFFFFF"/>
                </a:highlight>
                <a:latin typeface="Roboto"/>
                <a:ea typeface="Roboto"/>
                <a:cs typeface="Roboto"/>
                <a:sym typeface="Roboto"/>
              </a:rPr>
              <a:t>exploratory data analysis </a:t>
            </a:r>
            <a:r>
              <a:rPr lang="en" sz="1500">
                <a:solidFill>
                  <a:srgbClr val="CC4125"/>
                </a:solidFill>
                <a:highlight>
                  <a:srgbClr val="FFFFFF"/>
                </a:highlight>
                <a:latin typeface="Roboto"/>
                <a:ea typeface="Roboto"/>
                <a:cs typeface="Roboto"/>
                <a:sym typeface="Roboto"/>
              </a:rPr>
              <a:t>(EDA)</a:t>
            </a:r>
            <a:r>
              <a:rPr lang="en" sz="1500" b="0">
                <a:solidFill>
                  <a:srgbClr val="0D0D0D"/>
                </a:solidFill>
                <a:highlight>
                  <a:srgbClr val="FFFFFF"/>
                </a:highlight>
                <a:latin typeface="Roboto"/>
                <a:ea typeface="Roboto"/>
                <a:cs typeface="Roboto"/>
                <a:sym typeface="Roboto"/>
              </a:rPr>
              <a:t> to delve into risk analytics within the banking and financial services sector. The primary aim is to pinpoint high-risk variables linked with potential financial losses incurred during customer lending activities. By conducting thorough data exploration, utilize statistical methodologies and visualization techniques to unearth underlying patterns, trends, and correlations embedded within the dataset. </a:t>
            </a:r>
            <a:r>
              <a:rPr lang="en" sz="1500" b="0">
                <a:solidFill>
                  <a:srgbClr val="CC4125"/>
                </a:solidFill>
                <a:highlight>
                  <a:srgbClr val="FFFFFF"/>
                </a:highlight>
                <a:latin typeface="Roboto"/>
                <a:ea typeface="Roboto"/>
                <a:cs typeface="Roboto"/>
                <a:sym typeface="Roboto"/>
              </a:rPr>
              <a:t>Ultimately, the objective is to conduct model testing on key variables, enabling informed decision-making processes for lending institutions when evaluating client lending applications.</a:t>
            </a:r>
            <a:endParaRPr sz="2000">
              <a:solidFill>
                <a:srgbClr val="CC4125"/>
              </a:solidFill>
              <a:latin typeface="Lato"/>
              <a:ea typeface="Lato"/>
              <a:cs typeface="Lato"/>
              <a:sym typeface="Lato"/>
            </a:endParaRPr>
          </a:p>
        </p:txBody>
      </p:sp>
      <p:pic>
        <p:nvPicPr>
          <p:cNvPr id="91" name="Google Shape;91;p15"/>
          <p:cNvPicPr preferRelativeResize="0"/>
          <p:nvPr/>
        </p:nvPicPr>
        <p:blipFill>
          <a:blip r:embed="rId3">
            <a:alphaModFix/>
          </a:blip>
          <a:stretch>
            <a:fillRect/>
          </a:stretch>
        </p:blipFill>
        <p:spPr>
          <a:xfrm>
            <a:off x="6500450" y="153726"/>
            <a:ext cx="2396775" cy="2916074"/>
          </a:xfrm>
          <a:prstGeom prst="rect">
            <a:avLst/>
          </a:prstGeom>
          <a:noFill/>
          <a:ln w="9525" cap="flat" cmpd="sng">
            <a:solidFill>
              <a:schemeClr val="dk2"/>
            </a:solidFill>
            <a:prstDash val="dashDot"/>
            <a:round/>
            <a:headEnd type="none" w="sm" len="sm"/>
            <a:tailEnd type="none" w="sm" len="sm"/>
          </a:ln>
          <a:effectLst>
            <a:outerShdw blurRad="585788" dist="47625" dir="10980000" algn="bl" rotWithShape="0">
              <a:srgbClr val="000000">
                <a:alpha val="50000"/>
              </a:srgbClr>
            </a:outerShdw>
            <a:reflection stA="72000" endPos="82000" dist="85725" dir="5400000" fadeDir="5400012" sy="-100000" algn="bl" rotWithShape="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61C00"/>
        </a:solidFill>
        <a:effectLst/>
      </p:bgPr>
    </p:bg>
    <p:spTree>
      <p:nvGrpSpPr>
        <p:cNvPr id="1" name="Shape 95"/>
        <p:cNvGrpSpPr/>
        <p:nvPr/>
      </p:nvGrpSpPr>
      <p:grpSpPr>
        <a:xfrm>
          <a:off x="0" y="0"/>
          <a:ext cx="0" cy="0"/>
          <a:chOff x="0" y="0"/>
          <a:chExt cx="0" cy="0"/>
        </a:xfrm>
      </p:grpSpPr>
      <p:pic>
        <p:nvPicPr>
          <p:cNvPr id="96" name="Google Shape;96;p16"/>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97" name="Google Shape;97;p16"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98" name="Google Shape;98;p16"/>
          <p:cNvSpPr txBox="1"/>
          <p:nvPr/>
        </p:nvSpPr>
        <p:spPr>
          <a:xfrm>
            <a:off x="2695200" y="67504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1. Intro</a:t>
            </a:r>
            <a:endParaRPr sz="3000" b="1">
              <a:solidFill>
                <a:schemeClr val="lt2"/>
              </a:solidFill>
              <a:latin typeface="Raleway"/>
              <a:ea typeface="Raleway"/>
              <a:cs typeface="Raleway"/>
              <a:sym typeface="Raleway"/>
            </a:endParaRPr>
          </a:p>
        </p:txBody>
      </p:sp>
      <p:sp>
        <p:nvSpPr>
          <p:cNvPr id="99" name="Google Shape;99;p16"/>
          <p:cNvSpPr txBox="1">
            <a:spLocks noGrp="1"/>
          </p:cNvSpPr>
          <p:nvPr>
            <p:ph type="body" idx="4294967295"/>
          </p:nvPr>
        </p:nvSpPr>
        <p:spPr>
          <a:xfrm>
            <a:off x="2855550" y="1339125"/>
            <a:ext cx="3432900" cy="342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Raleway"/>
                <a:ea typeface="Raleway"/>
                <a:cs typeface="Raleway"/>
                <a:sym typeface="Raleway"/>
              </a:rPr>
              <a:t>Clients  application: </a:t>
            </a:r>
            <a:r>
              <a:rPr lang="en" sz="1200">
                <a:latin typeface="Raleway"/>
                <a:ea typeface="Raleway"/>
                <a:cs typeface="Raleway"/>
                <a:sym typeface="Raleway"/>
              </a:rPr>
              <a:t> </a:t>
            </a:r>
            <a:r>
              <a:rPr lang="en" sz="1100">
                <a:solidFill>
                  <a:srgbClr val="0D0D0D"/>
                </a:solidFill>
                <a:highlight>
                  <a:srgbClr val="FFFFFF"/>
                </a:highlight>
                <a:latin typeface="Roboto"/>
                <a:ea typeface="Roboto"/>
                <a:cs typeface="Roboto"/>
                <a:sym typeface="Roboto"/>
              </a:rPr>
              <a:t>Conducting a thorough data exploration.</a:t>
            </a:r>
            <a:endParaRPr sz="800">
              <a:solidFill>
                <a:schemeClr val="dk2"/>
              </a:solidFill>
              <a:latin typeface="Raleway"/>
              <a:ea typeface="Raleway"/>
              <a:cs typeface="Raleway"/>
              <a:sym typeface="Raleway"/>
            </a:endParaRPr>
          </a:p>
          <a:p>
            <a:pPr marL="457200" lvl="0" indent="-317500" algn="l" rtl="0">
              <a:spcBef>
                <a:spcPts val="1600"/>
              </a:spcBef>
              <a:spcAft>
                <a:spcPts val="0"/>
              </a:spcAft>
              <a:buClr>
                <a:schemeClr val="dk1"/>
              </a:buClr>
              <a:buSzPts val="1400"/>
              <a:buFont typeface="Raleway"/>
              <a:buChar char="➔"/>
            </a:pPr>
            <a:r>
              <a:rPr lang="en" sz="1200" b="1">
                <a:solidFill>
                  <a:schemeClr val="dk1"/>
                </a:solidFill>
                <a:latin typeface="Raleway"/>
                <a:ea typeface="Raleway"/>
                <a:cs typeface="Raleway"/>
                <a:sym typeface="Raleway"/>
              </a:rPr>
              <a:t>Data</a:t>
            </a:r>
            <a:br>
              <a:rPr lang="en" sz="1200">
                <a:latin typeface="Raleway"/>
                <a:ea typeface="Raleway"/>
                <a:cs typeface="Raleway"/>
                <a:sym typeface="Raleway"/>
              </a:rPr>
            </a:br>
            <a:r>
              <a:rPr lang="en" sz="1100">
                <a:solidFill>
                  <a:srgbClr val="0D0D0D"/>
                </a:solidFill>
                <a:highlight>
                  <a:srgbClr val="FFFFFF"/>
                </a:highlight>
                <a:latin typeface="Raleway"/>
                <a:ea typeface="Raleway"/>
                <a:cs typeface="Raleway"/>
                <a:sym typeface="Raleway"/>
              </a:rPr>
              <a:t>Review banking data by examining loan application fields to gain insights into the characteristics and attributes of loan applicants.</a:t>
            </a:r>
            <a:endParaRPr sz="100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200" b="1">
                <a:solidFill>
                  <a:schemeClr val="dk1"/>
                </a:solidFill>
                <a:latin typeface="Raleway"/>
                <a:ea typeface="Raleway"/>
                <a:cs typeface="Raleway"/>
                <a:sym typeface="Raleway"/>
              </a:rPr>
              <a:t>Targeted Columns</a:t>
            </a:r>
            <a:br>
              <a:rPr lang="en" sz="1200">
                <a:latin typeface="Raleway"/>
                <a:ea typeface="Raleway"/>
                <a:cs typeface="Raleway"/>
                <a:sym typeface="Raleway"/>
              </a:rPr>
            </a:br>
            <a:r>
              <a:rPr lang="en" sz="1200">
                <a:solidFill>
                  <a:srgbClr val="0D0D0D"/>
                </a:solidFill>
                <a:highlight>
                  <a:srgbClr val="FFFFFF"/>
                </a:highlight>
                <a:latin typeface="Raleway"/>
                <a:ea typeface="Raleway"/>
                <a:cs typeface="Raleway"/>
                <a:sym typeface="Raleway"/>
              </a:rPr>
              <a:t>Through data exploration, columns such as "annuity,credit,good price,gender amount of income" are analyzed to uncover key factors that agents should consider during loan decision-making processes.</a:t>
            </a:r>
            <a:endParaRPr sz="1200">
              <a:solidFill>
                <a:srgbClr val="0D0D0D"/>
              </a:solidFill>
              <a:highlight>
                <a:srgbClr val="FFFFFF"/>
              </a:highlight>
              <a:latin typeface="Raleway"/>
              <a:ea typeface="Raleway"/>
              <a:cs typeface="Raleway"/>
              <a:sym typeface="Raleway"/>
            </a:endParaRPr>
          </a:p>
          <a:p>
            <a:pPr marL="457200" lvl="0" indent="0" algn="l" rtl="0">
              <a:spcBef>
                <a:spcPts val="1000"/>
              </a:spcBef>
              <a:spcAft>
                <a:spcPts val="0"/>
              </a:spcAft>
              <a:buNone/>
            </a:pPr>
            <a:endParaRPr sz="1000">
              <a:latin typeface="Raleway"/>
              <a:ea typeface="Raleway"/>
              <a:cs typeface="Raleway"/>
              <a:sym typeface="Raleway"/>
            </a:endParaRPr>
          </a:p>
          <a:p>
            <a:pPr marL="457200" lvl="0" indent="0" algn="l" rtl="0">
              <a:spcBef>
                <a:spcPts val="1000"/>
              </a:spcBef>
              <a:spcAft>
                <a:spcPts val="1000"/>
              </a:spcAft>
              <a:buNone/>
            </a:pPr>
            <a:endParaRPr sz="1000">
              <a:solidFill>
                <a:schemeClr val="dk2"/>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E9E9E">
            <a:alpha val="0"/>
          </a:srgbClr>
        </a:solidFill>
        <a:effectLst/>
      </p:bgPr>
    </p:bg>
    <p:spTree>
      <p:nvGrpSpPr>
        <p:cNvPr id="1" name="Shape 103"/>
        <p:cNvGrpSpPr/>
        <p:nvPr/>
      </p:nvGrpSpPr>
      <p:grpSpPr>
        <a:xfrm>
          <a:off x="0" y="0"/>
          <a:ext cx="0" cy="0"/>
          <a:chOff x="0" y="0"/>
          <a:chExt cx="0" cy="0"/>
        </a:xfrm>
      </p:grpSpPr>
      <p:pic>
        <p:nvPicPr>
          <p:cNvPr id="104" name="Google Shape;104;p17"/>
          <p:cNvPicPr preferRelativeResize="0"/>
          <p:nvPr/>
        </p:nvPicPr>
        <p:blipFill>
          <a:blip r:embed="rId3">
            <a:alphaModFix/>
          </a:blip>
          <a:stretch>
            <a:fillRect/>
          </a:stretch>
        </p:blipFill>
        <p:spPr>
          <a:xfrm>
            <a:off x="-12" y="-65516"/>
            <a:ext cx="9144001" cy="5743282"/>
          </a:xfrm>
          <a:prstGeom prst="rect">
            <a:avLst/>
          </a:prstGeom>
          <a:noFill/>
          <a:ln>
            <a:noFill/>
          </a:ln>
        </p:spPr>
      </p:pic>
      <p:sp>
        <p:nvSpPr>
          <p:cNvPr id="105" name="Google Shape;105;p17"/>
          <p:cNvSpPr/>
          <p:nvPr/>
        </p:nvSpPr>
        <p:spPr>
          <a:xfrm>
            <a:off x="6799950" y="-65525"/>
            <a:ext cx="2343900" cy="1073100"/>
          </a:xfrm>
          <a:prstGeom prst="wedgeRectCallout">
            <a:avLst>
              <a:gd name="adj1" fmla="val -20833"/>
              <a:gd name="adj2" fmla="val 62500"/>
            </a:avLst>
          </a:prstGeom>
          <a:solidFill>
            <a:srgbClr val="A61C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500" b="1">
                <a:latin typeface="Lobster"/>
                <a:ea typeface="Lobster"/>
                <a:cs typeface="Lobster"/>
                <a:sym typeface="Lobster"/>
              </a:rPr>
              <a:t>I am looking for a Loan.</a:t>
            </a:r>
            <a:endParaRPr sz="1500" b="1">
              <a:latin typeface="Lobster"/>
              <a:ea typeface="Lobster"/>
              <a:cs typeface="Lobster"/>
              <a:sym typeface="Lobster"/>
            </a:endParaRPr>
          </a:p>
        </p:txBody>
      </p:sp>
      <p:sp>
        <p:nvSpPr>
          <p:cNvPr id="106" name="Google Shape;106;p17"/>
          <p:cNvSpPr/>
          <p:nvPr/>
        </p:nvSpPr>
        <p:spPr>
          <a:xfrm>
            <a:off x="2883675" y="2417500"/>
            <a:ext cx="3916200" cy="1800900"/>
          </a:xfrm>
          <a:prstGeom prst="flowChartAlternateProcess">
            <a:avLst/>
          </a:prstGeom>
          <a:solidFill>
            <a:srgbClr val="000000">
              <a:alpha val="7692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7" name="Google Shape;107;p17"/>
          <p:cNvSpPr txBox="1"/>
          <p:nvPr/>
        </p:nvSpPr>
        <p:spPr>
          <a:xfrm>
            <a:off x="3463425" y="2420500"/>
            <a:ext cx="2874000" cy="179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latin typeface="Lato"/>
              <a:ea typeface="Lato"/>
              <a:cs typeface="Lato"/>
              <a:sym typeface="Lato"/>
            </a:endParaRPr>
          </a:p>
          <a:p>
            <a:pPr marL="0" lvl="0" indent="0" algn="l" rtl="0">
              <a:spcBef>
                <a:spcPts val="0"/>
              </a:spcBef>
              <a:spcAft>
                <a:spcPts val="0"/>
              </a:spcAft>
              <a:buNone/>
            </a:pPr>
            <a:r>
              <a:rPr lang="en" sz="2300" b="1">
                <a:solidFill>
                  <a:schemeClr val="lt1"/>
                </a:solidFill>
                <a:latin typeface="Lato"/>
                <a:ea typeface="Lato"/>
                <a:cs typeface="Lato"/>
                <a:sym typeface="Lato"/>
              </a:rPr>
              <a:t>What information is needed from client.</a:t>
            </a:r>
            <a:endParaRPr sz="2300" b="1">
              <a:solidFill>
                <a:schemeClr val="lt1"/>
              </a:solidFill>
              <a:latin typeface="Lato"/>
              <a:ea typeface="Lato"/>
              <a:cs typeface="Lato"/>
              <a:sym typeface="Lato"/>
            </a:endParaRPr>
          </a:p>
        </p:txBody>
      </p:sp>
      <p:sp>
        <p:nvSpPr>
          <p:cNvPr id="108" name="Google Shape;108;p17"/>
          <p:cNvSpPr txBox="1"/>
          <p:nvPr/>
        </p:nvSpPr>
        <p:spPr>
          <a:xfrm>
            <a:off x="6810100" y="-76200"/>
            <a:ext cx="1171800" cy="33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dk2"/>
                </a:solidFill>
                <a:latin typeface="Lato"/>
                <a:ea typeface="Lato"/>
                <a:cs typeface="Lato"/>
                <a:sym typeface="Lato"/>
              </a:rPr>
              <a:t>Client:</a:t>
            </a:r>
            <a:endParaRPr sz="1800">
              <a:solidFill>
                <a:schemeClr val="dk2"/>
              </a:solidFill>
              <a:latin typeface="Lato"/>
              <a:ea typeface="Lato"/>
              <a:cs typeface="Lato"/>
              <a:sym typeface="La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a:spLocks noGrp="1"/>
          </p:cNvSpPr>
          <p:nvPr>
            <p:ph type="title"/>
          </p:nvPr>
        </p:nvSpPr>
        <p:spPr>
          <a:xfrm>
            <a:off x="260849" y="654000"/>
            <a:ext cx="86223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A61C00"/>
                </a:solidFill>
              </a:rPr>
              <a:t>Captured</a:t>
            </a:r>
            <a:r>
              <a:rPr lang="en"/>
              <a:t> Data.</a:t>
            </a:r>
            <a:endParaRPr/>
          </a:p>
          <a:p>
            <a:pPr marL="0" lvl="0" indent="0" algn="l" rtl="0">
              <a:spcBef>
                <a:spcPts val="1000"/>
              </a:spcBef>
              <a:spcAft>
                <a:spcPts val="0"/>
              </a:spcAft>
              <a:buNone/>
            </a:pPr>
            <a:r>
              <a:rPr lang="en" sz="1200" b="0"/>
              <a:t>Excel: Application csv file,</a:t>
            </a:r>
            <a:endParaRPr sz="1200" b="0"/>
          </a:p>
          <a:p>
            <a:pPr marL="0" lvl="0" indent="0" algn="l" rtl="0">
              <a:spcBef>
                <a:spcPts val="1000"/>
              </a:spcBef>
              <a:spcAft>
                <a:spcPts val="0"/>
              </a:spcAft>
              <a:buNone/>
            </a:pPr>
            <a:r>
              <a:rPr lang="en" sz="2400" b="0"/>
              <a:t>Featured Columns:</a:t>
            </a:r>
            <a:endParaRPr sz="2400" b="0"/>
          </a:p>
          <a:p>
            <a:pPr marL="0" lvl="0" indent="0" algn="l" rtl="0">
              <a:spcBef>
                <a:spcPts val="1000"/>
              </a:spcBef>
              <a:spcAft>
                <a:spcPts val="0"/>
              </a:spcAft>
              <a:buNone/>
            </a:pPr>
            <a:endParaRPr sz="900" b="0">
              <a:solidFill>
                <a:schemeClr val="dk2"/>
              </a:solidFill>
              <a:latin typeface="Arial"/>
              <a:ea typeface="Arial"/>
              <a:cs typeface="Arial"/>
              <a:sym typeface="Arial"/>
            </a:endParaRPr>
          </a:p>
          <a:p>
            <a:pPr marL="0" lvl="0" indent="0" algn="l" rtl="0">
              <a:spcBef>
                <a:spcPts val="1000"/>
              </a:spcBef>
              <a:spcAft>
                <a:spcPts val="1000"/>
              </a:spcAft>
              <a:buNone/>
            </a:pPr>
            <a:endParaRPr sz="900" b="0">
              <a:solidFill>
                <a:schemeClr val="dk2"/>
              </a:solidFill>
              <a:latin typeface="Arial"/>
              <a:ea typeface="Arial"/>
              <a:cs typeface="Arial"/>
              <a:sym typeface="Arial"/>
            </a:endParaRPr>
          </a:p>
        </p:txBody>
      </p:sp>
      <p:sp>
        <p:nvSpPr>
          <p:cNvPr id="114" name="Google Shape;114;p18"/>
          <p:cNvSpPr txBox="1"/>
          <p:nvPr/>
        </p:nvSpPr>
        <p:spPr>
          <a:xfrm>
            <a:off x="172700" y="2902325"/>
            <a:ext cx="6593700" cy="146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00">
              <a:solidFill>
                <a:schemeClr val="dk2"/>
              </a:solidFill>
              <a:latin typeface="Lato"/>
              <a:ea typeface="Lato"/>
              <a:cs typeface="Lato"/>
              <a:sym typeface="Lato"/>
            </a:endParaRPr>
          </a:p>
        </p:txBody>
      </p:sp>
      <p:pic>
        <p:nvPicPr>
          <p:cNvPr id="115" name="Google Shape;115;p18"/>
          <p:cNvPicPr preferRelativeResize="0"/>
          <p:nvPr/>
        </p:nvPicPr>
        <p:blipFill>
          <a:blip r:embed="rId3">
            <a:alphaModFix/>
          </a:blip>
          <a:stretch>
            <a:fillRect/>
          </a:stretch>
        </p:blipFill>
        <p:spPr>
          <a:xfrm>
            <a:off x="4810750" y="654000"/>
            <a:ext cx="4279625" cy="4308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rgbClr val="A61C00"/>
                </a:solidFill>
              </a:rPr>
              <a:t>   Defaulters.corr</a:t>
            </a:r>
            <a:endParaRPr sz="2100">
              <a:solidFill>
                <a:srgbClr val="A61C00"/>
              </a:solidFill>
            </a:endParaRPr>
          </a:p>
        </p:txBody>
      </p:sp>
      <p:pic>
        <p:nvPicPr>
          <p:cNvPr id="121" name="Google Shape;121;p19"/>
          <p:cNvPicPr preferRelativeResize="0"/>
          <p:nvPr/>
        </p:nvPicPr>
        <p:blipFill>
          <a:blip r:embed="rId3">
            <a:alphaModFix/>
          </a:blip>
          <a:stretch>
            <a:fillRect/>
          </a:stretch>
        </p:blipFill>
        <p:spPr>
          <a:xfrm>
            <a:off x="3627724" y="81825"/>
            <a:ext cx="5281551" cy="48007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0"/>
          <p:cNvSpPr txBox="1">
            <a:spLocks noGrp="1"/>
          </p:cNvSpPr>
          <p:nvPr>
            <p:ph type="title"/>
          </p:nvPr>
        </p:nvSpPr>
        <p:spPr>
          <a:xfrm>
            <a:off x="105150" y="1912650"/>
            <a:ext cx="4045200" cy="13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0">
                <a:solidFill>
                  <a:srgbClr val="0D0D0D"/>
                </a:solidFill>
                <a:highlight>
                  <a:srgbClr val="FFFFFF"/>
                </a:highlight>
              </a:rPr>
              <a:t>To understand client patterns, we will analyze previous data collected to </a:t>
            </a:r>
            <a:r>
              <a:rPr lang="en" sz="2800" b="0">
                <a:solidFill>
                  <a:srgbClr val="A61C00"/>
                </a:solidFill>
                <a:highlight>
                  <a:srgbClr val="FFFFFF"/>
                </a:highlight>
                <a:latin typeface="Lexend Light"/>
                <a:ea typeface="Lexend Light"/>
                <a:cs typeface="Lexend Light"/>
                <a:sym typeface="Lexend Light"/>
              </a:rPr>
              <a:t>identify trends</a:t>
            </a:r>
            <a:r>
              <a:rPr lang="en" sz="2400" b="0">
                <a:solidFill>
                  <a:srgbClr val="A61C00"/>
                </a:solidFill>
                <a:highlight>
                  <a:srgbClr val="FFFFFF"/>
                </a:highlight>
                <a:latin typeface="Lexend Light"/>
                <a:ea typeface="Lexend Light"/>
                <a:cs typeface="Lexend Light"/>
                <a:sym typeface="Lexend Light"/>
              </a:rPr>
              <a:t> </a:t>
            </a:r>
            <a:r>
              <a:rPr lang="en" sz="2400" b="0">
                <a:solidFill>
                  <a:schemeClr val="dk2"/>
                </a:solidFill>
                <a:highlight>
                  <a:srgbClr val="FFFFFF"/>
                </a:highlight>
                <a:latin typeface="Lexend Medium"/>
                <a:ea typeface="Lexend Medium"/>
                <a:cs typeface="Lexend Medium"/>
                <a:sym typeface="Lexend Medium"/>
              </a:rPr>
              <a:t>and</a:t>
            </a:r>
            <a:r>
              <a:rPr lang="en" sz="2400" b="0">
                <a:solidFill>
                  <a:srgbClr val="A61C00"/>
                </a:solidFill>
                <a:highlight>
                  <a:srgbClr val="FFFFFF"/>
                </a:highlight>
                <a:latin typeface="Lexend Medium"/>
                <a:ea typeface="Lexend Medium"/>
                <a:cs typeface="Lexend Medium"/>
                <a:sym typeface="Lexend Medium"/>
              </a:rPr>
              <a:t> </a:t>
            </a:r>
            <a:r>
              <a:rPr lang="en" sz="2700" b="0">
                <a:solidFill>
                  <a:srgbClr val="A61C00"/>
                </a:solidFill>
                <a:highlight>
                  <a:srgbClr val="FFFFFF"/>
                </a:highlight>
                <a:latin typeface="Lexend Light"/>
                <a:ea typeface="Lexend Light"/>
                <a:cs typeface="Lexend Light"/>
                <a:sym typeface="Lexend Light"/>
              </a:rPr>
              <a:t>make informed decisions. By mitigating risk factors and satisfying our </a:t>
            </a:r>
            <a:r>
              <a:rPr lang="en" sz="2400" b="0">
                <a:solidFill>
                  <a:srgbClr val="0D0D0D"/>
                </a:solidFill>
                <a:highlight>
                  <a:srgbClr val="FFFFFF"/>
                </a:highlight>
                <a:latin typeface="Lexend Light"/>
                <a:ea typeface="Lexend Light"/>
                <a:cs typeface="Lexend Light"/>
                <a:sym typeface="Lexend Light"/>
              </a:rPr>
              <a:t>stakeholders,</a:t>
            </a:r>
            <a:r>
              <a:rPr lang="en" sz="2400" b="0">
                <a:solidFill>
                  <a:srgbClr val="0D0D0D"/>
                </a:solidFill>
                <a:highlight>
                  <a:srgbClr val="FFFFFF"/>
                </a:highlight>
              </a:rPr>
              <a:t> we aim to enhance decision-making processes.</a:t>
            </a:r>
            <a:endParaRPr b="0">
              <a:solidFill>
                <a:schemeClr val="dk2"/>
              </a:solidFill>
            </a:endParaRPr>
          </a:p>
        </p:txBody>
      </p:sp>
      <p:sp>
        <p:nvSpPr>
          <p:cNvPr id="127" name="Google Shape;127;p20"/>
          <p:cNvSpPr/>
          <p:nvPr/>
        </p:nvSpPr>
        <p:spPr>
          <a:xfrm>
            <a:off x="4567400" y="-5350"/>
            <a:ext cx="4576500" cy="5148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lang="en-US">
              <a:latin typeface="Lato"/>
              <a:ea typeface="Lato"/>
              <a:cs typeface="Lato"/>
              <a:sym typeface="Lato"/>
            </a:endParaRPr>
          </a:p>
        </p:txBody>
      </p:sp>
      <p:pic>
        <p:nvPicPr>
          <p:cNvPr id="128" name="Google Shape;128;p20"/>
          <p:cNvPicPr preferRelativeResize="0"/>
          <p:nvPr/>
        </p:nvPicPr>
        <p:blipFill>
          <a:blip r:embed="rId3">
            <a:alphaModFix/>
          </a:blip>
          <a:stretch>
            <a:fillRect/>
          </a:stretch>
        </p:blipFill>
        <p:spPr>
          <a:xfrm>
            <a:off x="4050700" y="3459450"/>
            <a:ext cx="3088765" cy="1607850"/>
          </a:xfrm>
          <a:prstGeom prst="rect">
            <a:avLst/>
          </a:prstGeom>
          <a:noFill/>
          <a:ln>
            <a:noFill/>
          </a:ln>
        </p:spPr>
      </p:pic>
      <p:grpSp>
        <p:nvGrpSpPr>
          <p:cNvPr id="129" name="Google Shape;129;p20"/>
          <p:cNvGrpSpPr/>
          <p:nvPr/>
        </p:nvGrpSpPr>
        <p:grpSpPr>
          <a:xfrm>
            <a:off x="6635788" y="1624139"/>
            <a:ext cx="2212050" cy="2513020"/>
            <a:chOff x="6803275" y="419419"/>
            <a:chExt cx="2212050" cy="2513020"/>
          </a:xfrm>
        </p:grpSpPr>
        <p:pic>
          <p:nvPicPr>
            <p:cNvPr id="130" name="Google Shape;130;p20"/>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131" name="Google Shape;131;p20"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grpSp>
      <p:pic>
        <p:nvPicPr>
          <p:cNvPr id="133" name="Google Shape;133;p20"/>
          <p:cNvPicPr preferRelativeResize="0"/>
          <p:nvPr/>
        </p:nvPicPr>
        <p:blipFill>
          <a:blip r:embed="rId6">
            <a:alphaModFix/>
          </a:blip>
          <a:stretch>
            <a:fillRect/>
          </a:stretch>
        </p:blipFill>
        <p:spPr>
          <a:xfrm>
            <a:off x="4236675" y="-5350"/>
            <a:ext cx="2905200" cy="1815750"/>
          </a:xfrm>
          <a:prstGeom prst="rect">
            <a:avLst/>
          </a:prstGeom>
          <a:noFill/>
          <a:ln>
            <a:noFill/>
          </a:ln>
        </p:spPr>
      </p:pic>
      <p:sp>
        <p:nvSpPr>
          <p:cNvPr id="3" name="TextBox 2">
            <a:extLst>
              <a:ext uri="{FF2B5EF4-FFF2-40B4-BE49-F238E27FC236}">
                <a16:creationId xmlns:a16="http://schemas.microsoft.com/office/drawing/2014/main" id="{00D8AE88-F512-747F-EF3E-A821DCC19DB4}"/>
              </a:ext>
            </a:extLst>
          </p:cNvPr>
          <p:cNvSpPr txBox="1"/>
          <p:nvPr/>
        </p:nvSpPr>
        <p:spPr>
          <a:xfrm>
            <a:off x="6653569" y="2353656"/>
            <a:ext cx="1876727" cy="430887"/>
          </a:xfrm>
          <a:prstGeom prst="rect">
            <a:avLst/>
          </a:prstGeom>
          <a:noFill/>
        </p:spPr>
        <p:txBody>
          <a:bodyPr wrap="square">
            <a:spAutoFit/>
          </a:bodyPr>
          <a:lstStyle/>
          <a:p>
            <a:r>
              <a:rPr lang="en-US" sz="1100" dirty="0" err="1"/>
              <a:t>App_csv</a:t>
            </a:r>
            <a:r>
              <a:rPr lang="en-US" sz="1100" dirty="0"/>
              <a:t> = 'application_data.csv’</a:t>
            </a:r>
          </a:p>
        </p:txBody>
      </p:sp>
      <p:sp>
        <p:nvSpPr>
          <p:cNvPr id="5" name="TextBox 4">
            <a:extLst>
              <a:ext uri="{FF2B5EF4-FFF2-40B4-BE49-F238E27FC236}">
                <a16:creationId xmlns:a16="http://schemas.microsoft.com/office/drawing/2014/main" id="{A6024AA1-B429-D17B-7BBC-3E55CCB044B2}"/>
              </a:ext>
            </a:extLst>
          </p:cNvPr>
          <p:cNvSpPr txBox="1"/>
          <p:nvPr/>
        </p:nvSpPr>
        <p:spPr>
          <a:xfrm>
            <a:off x="6635788" y="2917366"/>
            <a:ext cx="2044389" cy="430887"/>
          </a:xfrm>
          <a:prstGeom prst="rect">
            <a:avLst/>
          </a:prstGeom>
          <a:noFill/>
        </p:spPr>
        <p:txBody>
          <a:bodyPr wrap="square">
            <a:spAutoFit/>
          </a:bodyPr>
          <a:lstStyle/>
          <a:p>
            <a:r>
              <a:rPr lang="fr-FR" sz="1100" dirty="0" err="1"/>
              <a:t>Columns_description_csv</a:t>
            </a:r>
            <a:r>
              <a:rPr lang="fr-FR" sz="1100" dirty="0"/>
              <a:t> = "columns_description.csv "</a:t>
            </a:r>
            <a:endParaRPr lang="en-US" sz="1100" dirty="0"/>
          </a:p>
        </p:txBody>
      </p:sp>
      <p:sp>
        <p:nvSpPr>
          <p:cNvPr id="7" name="TextBox 6">
            <a:extLst>
              <a:ext uri="{FF2B5EF4-FFF2-40B4-BE49-F238E27FC236}">
                <a16:creationId xmlns:a16="http://schemas.microsoft.com/office/drawing/2014/main" id="{D80E9A8A-DE77-9D05-D2FB-D76432C6E7BD}"/>
              </a:ext>
            </a:extLst>
          </p:cNvPr>
          <p:cNvSpPr txBox="1"/>
          <p:nvPr/>
        </p:nvSpPr>
        <p:spPr>
          <a:xfrm>
            <a:off x="6677532" y="1936170"/>
            <a:ext cx="914400" cy="261610"/>
          </a:xfrm>
          <a:prstGeom prst="rect">
            <a:avLst/>
          </a:prstGeom>
          <a:noFill/>
        </p:spPr>
        <p:txBody>
          <a:bodyPr wrap="square" rtlCol="0">
            <a:spAutoFit/>
          </a:bodyPr>
          <a:lstStyle/>
          <a:p>
            <a:r>
              <a:rPr lang="en-US" sz="1100" b="1" dirty="0"/>
              <a:t>Files</a:t>
            </a:r>
          </a:p>
        </p:txBody>
      </p:sp>
      <p:sp>
        <p:nvSpPr>
          <p:cNvPr id="8" name="TextBox 7">
            <a:extLst>
              <a:ext uri="{FF2B5EF4-FFF2-40B4-BE49-F238E27FC236}">
                <a16:creationId xmlns:a16="http://schemas.microsoft.com/office/drawing/2014/main" id="{CE5ACE31-CECA-FA90-F860-6D2BBB54D6A4}"/>
              </a:ext>
            </a:extLst>
          </p:cNvPr>
          <p:cNvSpPr txBox="1"/>
          <p:nvPr/>
        </p:nvSpPr>
        <p:spPr>
          <a:xfrm>
            <a:off x="6643042" y="2757539"/>
            <a:ext cx="1478529" cy="246221"/>
          </a:xfrm>
          <a:prstGeom prst="rect">
            <a:avLst/>
          </a:prstGeom>
          <a:noFill/>
        </p:spPr>
        <p:txBody>
          <a:bodyPr wrap="square" rtlCol="0">
            <a:spAutoFit/>
          </a:bodyPr>
          <a:lstStyle/>
          <a:p>
            <a:r>
              <a:rPr lang="en-US" sz="1000" dirty="0"/>
              <a:t>Dictionary:</a:t>
            </a:r>
          </a:p>
        </p:txBody>
      </p:sp>
      <p:sp>
        <p:nvSpPr>
          <p:cNvPr id="9" name="TextBox 8">
            <a:extLst>
              <a:ext uri="{FF2B5EF4-FFF2-40B4-BE49-F238E27FC236}">
                <a16:creationId xmlns:a16="http://schemas.microsoft.com/office/drawing/2014/main" id="{9205E813-02C5-8C8C-9CD1-9002663FFD9E}"/>
              </a:ext>
            </a:extLst>
          </p:cNvPr>
          <p:cNvSpPr txBox="1"/>
          <p:nvPr/>
        </p:nvSpPr>
        <p:spPr>
          <a:xfrm>
            <a:off x="6644887" y="2174947"/>
            <a:ext cx="3015713" cy="246221"/>
          </a:xfrm>
          <a:prstGeom prst="rect">
            <a:avLst/>
          </a:prstGeom>
          <a:noFill/>
        </p:spPr>
        <p:txBody>
          <a:bodyPr wrap="square" rtlCol="0">
            <a:spAutoFit/>
          </a:bodyPr>
          <a:lstStyle/>
          <a:p>
            <a:r>
              <a:rPr lang="en-US" sz="1000" dirty="0"/>
              <a:t>Application data from client:</a:t>
            </a:r>
          </a:p>
        </p:txBody>
      </p:sp>
      <p:cxnSp>
        <p:nvCxnSpPr>
          <p:cNvPr id="11" name="Straight Arrow Connector 10">
            <a:extLst>
              <a:ext uri="{FF2B5EF4-FFF2-40B4-BE49-F238E27FC236}">
                <a16:creationId xmlns:a16="http://schemas.microsoft.com/office/drawing/2014/main" id="{0022185D-ACA8-2E67-A8ED-8F00BCEF78ED}"/>
              </a:ext>
            </a:extLst>
          </p:cNvPr>
          <p:cNvCxnSpPr/>
          <p:nvPr/>
        </p:nvCxnSpPr>
        <p:spPr>
          <a:xfrm>
            <a:off x="6774180" y="2784543"/>
            <a:ext cx="137856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p:nvPr/>
        </p:nvSpPr>
        <p:spPr>
          <a:xfrm>
            <a:off x="5366400" y="12875"/>
            <a:ext cx="1437000" cy="3637500"/>
          </a:xfrm>
          <a:prstGeom prst="rect">
            <a:avLst/>
          </a:prstGeom>
          <a:solidFill>
            <a:srgbClr val="CCCCCC"/>
          </a:solidFill>
          <a:ln w="9525" cap="flat" cmpd="sng">
            <a:solidFill>
              <a:schemeClr val="dk2"/>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9" name="Google Shape;139;p21"/>
          <p:cNvSpPr/>
          <p:nvPr/>
        </p:nvSpPr>
        <p:spPr>
          <a:xfrm>
            <a:off x="3806925" y="727250"/>
            <a:ext cx="4171200" cy="1806600"/>
          </a:xfrm>
          <a:prstGeom prst="rect">
            <a:avLst/>
          </a:prstGeom>
          <a:solidFill>
            <a:srgbClr val="CC412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pic>
        <p:nvPicPr>
          <p:cNvPr id="140" name="Google Shape;140;p21"/>
          <p:cNvPicPr preferRelativeResize="0"/>
          <p:nvPr/>
        </p:nvPicPr>
        <p:blipFill>
          <a:blip r:embed="rId3">
            <a:alphaModFix/>
          </a:blip>
          <a:stretch>
            <a:fillRect/>
          </a:stretch>
        </p:blipFill>
        <p:spPr>
          <a:xfrm>
            <a:off x="451600" y="1169700"/>
            <a:ext cx="7110699" cy="3078376"/>
          </a:xfrm>
          <a:prstGeom prst="rect">
            <a:avLst/>
          </a:prstGeom>
          <a:noFill/>
          <a:ln>
            <a:noFill/>
          </a:ln>
        </p:spPr>
      </p:pic>
      <p:sp>
        <p:nvSpPr>
          <p:cNvPr id="141" name="Google Shape;141;p21"/>
          <p:cNvSpPr/>
          <p:nvPr/>
        </p:nvSpPr>
        <p:spPr>
          <a:xfrm>
            <a:off x="5290200" y="65700"/>
            <a:ext cx="1725600" cy="1355100"/>
          </a:xfrm>
          <a:prstGeom prst="ellipse">
            <a:avLst/>
          </a:prstGeom>
          <a:solidFill>
            <a:srgbClr val="A61C00"/>
          </a:solidFill>
          <a:ln>
            <a:noFill/>
          </a:ln>
          <a:effectLst>
            <a:outerShdw blurRad="57150" dist="19050" dir="5400000" algn="bl" rotWithShape="0">
              <a:srgbClr val="000000">
                <a:alpha val="50000"/>
              </a:srgbClr>
            </a:outerShdw>
            <a:reflection endPos="30000" dist="38100" dir="5400000" fadeDir="5400012" sy="-100000" algn="bl" rotWithShape="0"/>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 name="Google Shape;142;p21"/>
          <p:cNvSpPr txBox="1"/>
          <p:nvPr/>
        </p:nvSpPr>
        <p:spPr>
          <a:xfrm>
            <a:off x="484950" y="327700"/>
            <a:ext cx="7044000" cy="54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2"/>
                </a:solidFill>
                <a:latin typeface="Raleway SemiBold"/>
                <a:ea typeface="Raleway SemiBold"/>
                <a:cs typeface="Raleway SemiBold"/>
                <a:sym typeface="Raleway SemiBold"/>
              </a:rPr>
              <a:t>                         </a:t>
            </a:r>
            <a:r>
              <a:rPr lang="en" sz="2000">
                <a:latin typeface="Raleway SemiBold"/>
                <a:ea typeface="Raleway SemiBold"/>
                <a:cs typeface="Raleway SemiBold"/>
                <a:sym typeface="Raleway SemiBold"/>
              </a:rPr>
              <a:t>Dictionary of data variables. </a:t>
            </a:r>
            <a:endParaRPr sz="2000">
              <a:latin typeface="Raleway SemiBold"/>
              <a:ea typeface="Raleway SemiBold"/>
              <a:cs typeface="Raleway SemiBold"/>
              <a:sym typeface="Raleway SemiBold"/>
            </a:endParaRPr>
          </a:p>
          <a:p>
            <a:pPr marL="3657600" lvl="0" indent="457200" algn="ctr" rtl="0">
              <a:spcBef>
                <a:spcPts val="0"/>
              </a:spcBef>
              <a:spcAft>
                <a:spcPts val="0"/>
              </a:spcAft>
              <a:buNone/>
            </a:pPr>
            <a:r>
              <a:rPr lang="en" sz="1100" i="1">
                <a:solidFill>
                  <a:schemeClr val="dk2"/>
                </a:solidFill>
              </a:rPr>
              <a:t>columns_description.csv</a:t>
            </a:r>
            <a:endParaRPr sz="2000">
              <a:latin typeface="Raleway SemiBold"/>
              <a:ea typeface="Raleway SemiBold"/>
              <a:cs typeface="Raleway SemiBold"/>
              <a:sym typeface="Raleway SemiBo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1041</Words>
  <Application>Microsoft Office PowerPoint</Application>
  <PresentationFormat>On-screen Show (16:9)</PresentationFormat>
  <Paragraphs>100</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Roboto</vt:lpstr>
      <vt:lpstr>Lexend Medium</vt:lpstr>
      <vt:lpstr>Lato</vt:lpstr>
      <vt:lpstr>Raleway SemiBold</vt:lpstr>
      <vt:lpstr>Raleway</vt:lpstr>
      <vt:lpstr>Lexend Light</vt:lpstr>
      <vt:lpstr>Arial</vt:lpstr>
      <vt:lpstr>Lobster</vt:lpstr>
      <vt:lpstr>Swiss</vt:lpstr>
      <vt:lpstr>Risk Analytics in Banking  and Financial Services 1 </vt:lpstr>
      <vt:lpstr>PowerPoint Presentation</vt:lpstr>
      <vt:lpstr>Objective:</vt:lpstr>
      <vt:lpstr>PowerPoint Presentation</vt:lpstr>
      <vt:lpstr>PowerPoint Presentation</vt:lpstr>
      <vt:lpstr>Captured Data. Excel: Application csv file, Featured Columns:  </vt:lpstr>
      <vt:lpstr>   Defaulters.corr</vt:lpstr>
      <vt:lpstr>To understand client patterns, we will analyze previous data collected to identify trends and make informed decisions. By mitigating risk factors and satisfying our stakeholders, we aim to enhance decision-making processes.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  Data set: Risk Analytics In Banking &amp; Financial Services 1 | Kaggle youtube - Search (bing.com)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Risk Analytics in Banking  and Financial Services 1</dc:title>
  <dc:creator>Renee Garrett</dc:creator>
  <cp:lastModifiedBy>Renee Garrett</cp:lastModifiedBy>
  <cp:revision>1</cp:revision>
  <dcterms:modified xsi:type="dcterms:W3CDTF">2024-02-16T15:34:31Z</dcterms:modified>
</cp:coreProperties>
</file>